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2" r:id="rId3"/>
    <p:sldId id="260" r:id="rId4"/>
    <p:sldId id="268" r:id="rId5"/>
    <p:sldId id="258" r:id="rId6"/>
    <p:sldId id="259" r:id="rId7"/>
    <p:sldId id="267" r:id="rId8"/>
    <p:sldId id="278" r:id="rId9"/>
    <p:sldId id="277" r:id="rId10"/>
    <p:sldId id="279" r:id="rId11"/>
    <p:sldId id="263" r:id="rId12"/>
    <p:sldId id="271" r:id="rId13"/>
    <p:sldId id="275" r:id="rId14"/>
    <p:sldId id="272" r:id="rId15"/>
    <p:sldId id="273" r:id="rId16"/>
    <p:sldId id="274" r:id="rId17"/>
    <p:sldId id="276" r:id="rId18"/>
    <p:sldId id="264" r:id="rId19"/>
    <p:sldId id="270" r:id="rId20"/>
    <p:sldId id="282" r:id="rId21"/>
    <p:sldId id="261" r:id="rId22"/>
    <p:sldId id="269" r:id="rId23"/>
    <p:sldId id="284" r:id="rId24"/>
    <p:sldId id="281" r:id="rId25"/>
    <p:sldId id="286" r:id="rId26"/>
    <p:sldId id="265" r:id="rId27"/>
    <p:sldId id="290" r:id="rId28"/>
    <p:sldId id="266"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26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DCCC24-C76B-4921-B19F-6DFD1797D1A3}" v="106" dt="2026-06-21T09:49:38.637"/>
    <p1510:client id="{3D377C04-E1AC-470E-B68C-C97A4F60D977}" v="463" dt="2026-06-22T08:44:01.217"/>
    <p1510:client id="{A617D308-5596-409E-8764-C819893F0833}" v="22" dt="2026-06-22T13:33:25.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85" autoAdjust="0"/>
  </p:normalViewPr>
  <p:slideViewPr>
    <p:cSldViewPr snapToGrid="0" snapToObjects="1">
      <p:cViewPr varScale="1">
        <p:scale>
          <a:sx n="53" d="100"/>
          <a:sy n="53" d="100"/>
        </p:scale>
        <p:origin x="62" y="76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jamin Hill" userId="Vx7MT+yKT7M7vYzTkC/6iDjyhlxTcEZHqbVDmORgTLY=" providerId="None" clId="Web-{07DCCC24-C76B-4921-B19F-6DFD1797D1A3}"/>
    <pc:docChg chg="addSld modSld">
      <pc:chgData name="Benjamin Hill" userId="Vx7MT+yKT7M7vYzTkC/6iDjyhlxTcEZHqbVDmORgTLY=" providerId="None" clId="Web-{07DCCC24-C76B-4921-B19F-6DFD1797D1A3}" dt="2026-06-21T09:49:37.621" v="61" actId="20577"/>
      <pc:docMkLst>
        <pc:docMk/>
      </pc:docMkLst>
      <pc:sldChg chg="addSp delSp modSp">
        <pc:chgData name="Benjamin Hill" userId="Vx7MT+yKT7M7vYzTkC/6iDjyhlxTcEZHqbVDmORgTLY=" providerId="None" clId="Web-{07DCCC24-C76B-4921-B19F-6DFD1797D1A3}" dt="2026-06-21T09:49:37.621" v="61" actId="20577"/>
        <pc:sldMkLst>
          <pc:docMk/>
          <pc:sldMk cId="2376078661" sldId="286"/>
        </pc:sldMkLst>
        <pc:spChg chg="mod">
          <ac:chgData name="Benjamin Hill" userId="Vx7MT+yKT7M7vYzTkC/6iDjyhlxTcEZHqbVDmORgTLY=" providerId="None" clId="Web-{07DCCC24-C76B-4921-B19F-6DFD1797D1A3}" dt="2026-06-21T09:49:37.621" v="61" actId="20577"/>
          <ac:spMkLst>
            <pc:docMk/>
            <pc:sldMk cId="2376078661" sldId="286"/>
            <ac:spMk id="10" creationId="{210D06EE-A83A-81D8-18D0-E0376C250365}"/>
          </ac:spMkLst>
        </pc:spChg>
        <pc:spChg chg="add del mod">
          <ac:chgData name="Benjamin Hill" userId="Vx7MT+yKT7M7vYzTkC/6iDjyhlxTcEZHqbVDmORgTLY=" providerId="None" clId="Web-{07DCCC24-C76B-4921-B19F-6DFD1797D1A3}" dt="2026-06-21T09:49:09.387" v="55" actId="20577"/>
          <ac:spMkLst>
            <pc:docMk/>
            <pc:sldMk cId="2376078661" sldId="286"/>
            <ac:spMk id="11" creationId="{A3BB4A57-5D7C-490F-C528-E8D89822F10B}"/>
          </ac:spMkLst>
        </pc:spChg>
      </pc:sldChg>
      <pc:sldChg chg="add replId">
        <pc:chgData name="Benjamin Hill" userId="Vx7MT+yKT7M7vYzTkC/6iDjyhlxTcEZHqbVDmORgTLY=" providerId="None" clId="Web-{07DCCC24-C76B-4921-B19F-6DFD1797D1A3}" dt="2026-06-21T09:46:55.231" v="32"/>
        <pc:sldMkLst>
          <pc:docMk/>
          <pc:sldMk cId="1415962929" sldId="289"/>
        </pc:sldMkLst>
      </pc:sldChg>
    </pc:docChg>
  </pc:docChgLst>
  <pc:docChgLst>
    <pc:chgData name="Benjamin Hill" userId="Vx7MT+yKT7M7vYzTkC/6iDjyhlxTcEZHqbVDmORgTLY=" providerId="None" clId="Web-{3D377C04-E1AC-470E-B68C-C97A4F60D977}"/>
    <pc:docChg chg="modSld">
      <pc:chgData name="Benjamin Hill" userId="Vx7MT+yKT7M7vYzTkC/6iDjyhlxTcEZHqbVDmORgTLY=" providerId="None" clId="Web-{3D377C04-E1AC-470E-B68C-C97A4F60D977}" dt="2026-06-22T08:44:00.702" v="228" actId="20577"/>
      <pc:docMkLst>
        <pc:docMk/>
      </pc:docMkLst>
      <pc:sldChg chg="addSp delSp modSp">
        <pc:chgData name="Benjamin Hill" userId="Vx7MT+yKT7M7vYzTkC/6iDjyhlxTcEZHqbVDmORgTLY=" providerId="None" clId="Web-{3D377C04-E1AC-470E-B68C-C97A4F60D977}" dt="2026-06-22T08:44:00.702" v="228" actId="20577"/>
        <pc:sldMkLst>
          <pc:docMk/>
          <pc:sldMk cId="2376078661" sldId="286"/>
        </pc:sldMkLst>
        <pc:spChg chg="mod">
          <ac:chgData name="Benjamin Hill" userId="Vx7MT+yKT7M7vYzTkC/6iDjyhlxTcEZHqbVDmORgTLY=" providerId="None" clId="Web-{3D377C04-E1AC-470E-B68C-C97A4F60D977}" dt="2026-06-22T08:43:22.045" v="216"/>
          <ac:spMkLst>
            <pc:docMk/>
            <pc:sldMk cId="2376078661" sldId="286"/>
            <ac:spMk id="2" creationId="{BBA986DB-645C-9E40-59C3-F8888F518BAF}"/>
          </ac:spMkLst>
        </pc:spChg>
        <pc:spChg chg="add del">
          <ac:chgData name="Benjamin Hill" userId="Vx7MT+yKT7M7vYzTkC/6iDjyhlxTcEZHqbVDmORgTLY=" providerId="None" clId="Web-{3D377C04-E1AC-470E-B68C-C97A4F60D977}" dt="2026-06-22T08:43:42.061" v="218"/>
          <ac:spMkLst>
            <pc:docMk/>
            <pc:sldMk cId="2376078661" sldId="286"/>
            <ac:spMk id="5" creationId="{254D9A75-7466-572B-673B-62396DBDF567}"/>
          </ac:spMkLst>
        </pc:spChg>
        <pc:spChg chg="add mod">
          <ac:chgData name="Benjamin Hill" userId="Vx7MT+yKT7M7vYzTkC/6iDjyhlxTcEZHqbVDmORgTLY=" providerId="None" clId="Web-{3D377C04-E1AC-470E-B68C-C97A4F60D977}" dt="2026-06-22T08:44:00.702" v="228" actId="20577"/>
          <ac:spMkLst>
            <pc:docMk/>
            <pc:sldMk cId="2376078661" sldId="286"/>
            <ac:spMk id="6" creationId="{67520CC7-0DA1-8C8A-CFD0-CC8BCD548F19}"/>
          </ac:spMkLst>
        </pc:spChg>
        <pc:spChg chg="mod">
          <ac:chgData name="Benjamin Hill" userId="Vx7MT+yKT7M7vYzTkC/6iDjyhlxTcEZHqbVDmORgTLY=" providerId="None" clId="Web-{3D377C04-E1AC-470E-B68C-C97A4F60D977}" dt="2026-06-22T08:43:15.670" v="214" actId="20577"/>
          <ac:spMkLst>
            <pc:docMk/>
            <pc:sldMk cId="2376078661" sldId="286"/>
            <ac:spMk id="15" creationId="{62522ECC-0B97-08FD-56CC-3F37839D8F72}"/>
          </ac:spMkLst>
        </pc:spChg>
      </pc:sldChg>
    </pc:docChg>
  </pc:docChgLst>
  <pc:docChgLst>
    <pc:chgData name="Benjamin Hill" userId="Vx7MT+yKT7M7vYzTkC/6iDjyhlxTcEZHqbVDmORgTLY=" providerId="None" clId="Web-{A617D308-5596-409E-8764-C819893F0833}"/>
    <pc:docChg chg="modSld">
      <pc:chgData name="Benjamin Hill" userId="Vx7MT+yKT7M7vYzTkC/6iDjyhlxTcEZHqbVDmORgTLY=" providerId="None" clId="Web-{A617D308-5596-409E-8764-C819893F0833}" dt="2026-06-22T13:33:22.512" v="8" actId="20577"/>
      <pc:docMkLst>
        <pc:docMk/>
      </pc:docMkLst>
      <pc:sldChg chg="delSp modSp">
        <pc:chgData name="Benjamin Hill" userId="Vx7MT+yKT7M7vYzTkC/6iDjyhlxTcEZHqbVDmORgTLY=" providerId="None" clId="Web-{A617D308-5596-409E-8764-C819893F0833}" dt="2026-06-22T13:33:22.512" v="8" actId="20577"/>
        <pc:sldMkLst>
          <pc:docMk/>
          <pc:sldMk cId="2376078661" sldId="286"/>
        </pc:sldMkLst>
        <pc:spChg chg="mod">
          <ac:chgData name="Benjamin Hill" userId="Vx7MT+yKT7M7vYzTkC/6iDjyhlxTcEZHqbVDmORgTLY=" providerId="None" clId="Web-{A617D308-5596-409E-8764-C819893F0833}" dt="2026-06-22T13:33:22.512" v="8" actId="20577"/>
          <ac:spMkLst>
            <pc:docMk/>
            <pc:sldMk cId="2376078661" sldId="286"/>
            <ac:spMk id="8" creationId="{5ACBF644-0979-7E36-A7AC-00544331FAE4}"/>
          </ac:spMkLst>
        </pc:spChg>
        <pc:spChg chg="del mod">
          <ac:chgData name="Benjamin Hill" userId="Vx7MT+yKT7M7vYzTkC/6iDjyhlxTcEZHqbVDmORgTLY=" providerId="None" clId="Web-{A617D308-5596-409E-8764-C819893F0833}" dt="2026-06-22T13:33:02.855" v="1"/>
          <ac:spMkLst>
            <pc:docMk/>
            <pc:sldMk cId="2376078661" sldId="286"/>
            <ac:spMk id="13" creationId="{D07B9A07-E175-03DB-0158-5AEB6768D53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6/23/2026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6/23/2026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6/23/2026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6/23/2026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6/23/2026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57200" y="1667173"/>
            <a:ext cx="6583680" cy="1938992"/>
          </a:xfrm>
          <a:prstGeom prst="rect">
            <a:avLst/>
          </a:prstGeom>
          <a:noFill/>
        </p:spPr>
        <p:txBody>
          <a:bodyPr wrap="square">
            <a:spAutoFit/>
          </a:bodyPr>
          <a:lstStyle/>
          <a:p>
            <a:pPr algn="l"/>
            <a:r>
              <a:rPr lang="en-US" sz="4000" b="0" i="0" dirty="0">
                <a:solidFill>
                  <a:srgbClr val="FFFFFF"/>
                </a:solidFill>
                <a:latin typeface="Georgia"/>
              </a:rPr>
              <a:t>From Corruption to Custom: Hume on Malebranche and </a:t>
            </a:r>
            <a:r>
              <a:rPr lang="en-US" sz="4000" b="0" i="0" dirty="0" err="1">
                <a:solidFill>
                  <a:srgbClr val="FFFFFF"/>
                </a:solidFill>
                <a:latin typeface="Georgia"/>
              </a:rPr>
              <a:t>Préjugé</a:t>
            </a:r>
            <a:endParaRPr sz="4000" b="0" i="0" dirty="0">
              <a:solidFill>
                <a:srgbClr val="FFFFFF"/>
              </a:solidFill>
              <a:latin typeface="Georgia"/>
            </a:endParaRPr>
          </a:p>
        </p:txBody>
      </p:sp>
      <p:sp>
        <p:nvSpPr>
          <p:cNvPr id="8" name="TextBox 7"/>
          <p:cNvSpPr txBox="1"/>
          <p:nvPr/>
        </p:nvSpPr>
        <p:spPr>
          <a:xfrm>
            <a:off x="457200" y="3611880"/>
            <a:ext cx="6583680" cy="369332"/>
          </a:xfrm>
          <a:prstGeom prst="rect">
            <a:avLst/>
          </a:prstGeom>
          <a:noFill/>
        </p:spPr>
        <p:txBody>
          <a:bodyPr wrap="square">
            <a:spAutoFit/>
          </a:bodyPr>
          <a:lstStyle/>
          <a:p>
            <a:pPr algn="l"/>
            <a:r>
              <a:rPr lang="en-US" sz="1800" b="0" i="1" dirty="0">
                <a:solidFill>
                  <a:srgbClr val="BBBBBB"/>
                </a:solidFill>
                <a:latin typeface="Calibri"/>
              </a:rPr>
              <a:t>Prejudice in Hume and his Contemporaries</a:t>
            </a:r>
            <a:r>
              <a:rPr sz="1800" b="0" i="1" dirty="0">
                <a:solidFill>
                  <a:srgbClr val="BBBBBB"/>
                </a:solidFill>
                <a:latin typeface="Calibri"/>
              </a:rPr>
              <a:t>·  </a:t>
            </a:r>
            <a:r>
              <a:rPr lang="en-US" sz="1800" b="0" i="1" dirty="0">
                <a:solidFill>
                  <a:srgbClr val="BBBBBB"/>
                </a:solidFill>
                <a:latin typeface="Calibri"/>
              </a:rPr>
              <a:t>UCD</a:t>
            </a:r>
            <a:r>
              <a:rPr sz="1800" b="0" i="1" dirty="0">
                <a:solidFill>
                  <a:srgbClr val="BBBBBB"/>
                </a:solidFill>
                <a:latin typeface="Calibri"/>
              </a:rPr>
              <a:t>  ·  </a:t>
            </a:r>
            <a:r>
              <a:rPr lang="en-US" i="1" dirty="0">
                <a:solidFill>
                  <a:srgbClr val="BBBBBB"/>
                </a:solidFill>
                <a:latin typeface="Calibri"/>
              </a:rPr>
              <a:t>23-24 June 2026</a:t>
            </a:r>
            <a:endParaRPr sz="1800" b="0" i="1" dirty="0">
              <a:solidFill>
                <a:srgbClr val="BBBBBB"/>
              </a:solidFill>
              <a:latin typeface="Calibri"/>
            </a:endParaRPr>
          </a:p>
        </p:txBody>
      </p:sp>
      <p:sp>
        <p:nvSpPr>
          <p:cNvPr id="9" name="Rectangle 8"/>
          <p:cNvSpPr/>
          <p:nvPr/>
        </p:nvSpPr>
        <p:spPr>
          <a:xfrm>
            <a:off x="457200" y="4206240"/>
            <a:ext cx="5943600" cy="5029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7200" y="4389120"/>
            <a:ext cx="6583680" cy="430887"/>
          </a:xfrm>
          <a:prstGeom prst="rect">
            <a:avLst/>
          </a:prstGeom>
          <a:noFill/>
        </p:spPr>
        <p:txBody>
          <a:bodyPr wrap="square">
            <a:spAutoFit/>
          </a:bodyPr>
          <a:lstStyle/>
          <a:p>
            <a:pPr algn="l"/>
            <a:r>
              <a:rPr lang="en-US" sz="2200" b="0" i="0" dirty="0">
                <a:solidFill>
                  <a:srgbClr val="FFFFFF"/>
                </a:solidFill>
                <a:latin typeface="Georgia"/>
              </a:rPr>
              <a:t>Benjamin Hill </a:t>
            </a:r>
            <a:r>
              <a:rPr sz="2200" b="0" i="0" dirty="0">
                <a:solidFill>
                  <a:srgbClr val="FFFFFF"/>
                </a:solidFill>
                <a:latin typeface="Georgia"/>
              </a:rPr>
              <a:t>&amp;  </a:t>
            </a:r>
            <a:r>
              <a:rPr lang="en-US" sz="2200" b="0" i="0" dirty="0">
                <a:solidFill>
                  <a:srgbClr val="FFFFFF"/>
                </a:solidFill>
                <a:latin typeface="Georgia"/>
              </a:rPr>
              <a:t>Wesley Hill</a:t>
            </a:r>
            <a:endParaRPr sz="2200" b="0" i="0" dirty="0">
              <a:solidFill>
                <a:srgbClr val="FFFFFF"/>
              </a:solidFill>
              <a:latin typeface="Georgia"/>
            </a:endParaRPr>
          </a:p>
        </p:txBody>
      </p:sp>
      <p:sp>
        <p:nvSpPr>
          <p:cNvPr id="11" name="TextBox 10"/>
          <p:cNvSpPr txBox="1"/>
          <p:nvPr/>
        </p:nvSpPr>
        <p:spPr>
          <a:xfrm>
            <a:off x="457200" y="4846320"/>
            <a:ext cx="6583680" cy="365760"/>
          </a:xfrm>
          <a:prstGeom prst="rect">
            <a:avLst/>
          </a:prstGeom>
          <a:noFill/>
        </p:spPr>
        <p:txBody>
          <a:bodyPr wrap="square">
            <a:spAutoFit/>
          </a:bodyPr>
          <a:lstStyle/>
          <a:p>
            <a:pPr algn="l"/>
            <a:r>
              <a:rPr sz="1400" b="0" i="0">
                <a:solidFill>
                  <a:srgbClr val="BBBBBB"/>
                </a:solidFill>
                <a:latin typeface="Calibri"/>
              </a:rPr>
              <a:t>Department of Philosophy  ·  Western University</a:t>
            </a:r>
          </a:p>
        </p:txBody>
      </p:sp>
      <p:pic>
        <p:nvPicPr>
          <p:cNvPr id="13" name="Picture 12">
            <a:extLst>
              <a:ext uri="{FF2B5EF4-FFF2-40B4-BE49-F238E27FC236}">
                <a16:creationId xmlns:a16="http://schemas.microsoft.com/office/drawing/2014/main" id="{0356B019-3333-A680-7BC3-232A53369A3B}"/>
              </a:ext>
            </a:extLst>
          </p:cNvPr>
          <p:cNvPicPr>
            <a:picLocks noChangeAspect="1"/>
          </p:cNvPicPr>
          <p:nvPr/>
        </p:nvPicPr>
        <p:blipFill>
          <a:blip r:embed="rId2"/>
          <a:stretch>
            <a:fillRect/>
          </a:stretch>
        </p:blipFill>
        <p:spPr>
          <a:xfrm>
            <a:off x="7132320" y="274320"/>
            <a:ext cx="1737360" cy="1840840"/>
          </a:xfrm>
          <a:prstGeom prst="rect">
            <a:avLst/>
          </a:prstGeom>
        </p:spPr>
      </p:pic>
      <p:pic>
        <p:nvPicPr>
          <p:cNvPr id="15" name="Picture 14">
            <a:extLst>
              <a:ext uri="{FF2B5EF4-FFF2-40B4-BE49-F238E27FC236}">
                <a16:creationId xmlns:a16="http://schemas.microsoft.com/office/drawing/2014/main" id="{F8E288A3-8176-7A46-545B-1FC93D90D682}"/>
              </a:ext>
            </a:extLst>
          </p:cNvPr>
          <p:cNvPicPr>
            <a:picLocks noChangeAspect="1"/>
          </p:cNvPicPr>
          <p:nvPr/>
        </p:nvPicPr>
        <p:blipFill>
          <a:blip r:embed="rId3"/>
          <a:stretch>
            <a:fillRect/>
          </a:stretch>
        </p:blipFill>
        <p:spPr>
          <a:xfrm>
            <a:off x="457200" y="6400800"/>
            <a:ext cx="4272030" cy="274320"/>
          </a:xfrm>
          <a:prstGeom prst="rect">
            <a:avLst/>
          </a:prstGeom>
        </p:spPr>
      </p:pic>
      <p:sp>
        <p:nvSpPr>
          <p:cNvPr id="16" name="Rectangle 15">
            <a:extLst>
              <a:ext uri="{FF2B5EF4-FFF2-40B4-BE49-F238E27FC236}">
                <a16:creationId xmlns:a16="http://schemas.microsoft.com/office/drawing/2014/main" id="{D45FF021-9096-8EC6-39A7-0F488B259549}"/>
              </a:ext>
            </a:extLst>
          </p:cNvPr>
          <p:cNvSpPr/>
          <p:nvPr/>
        </p:nvSpPr>
        <p:spPr>
          <a:xfrm>
            <a:off x="0" y="0"/>
            <a:ext cx="274320" cy="68580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582C7F8-FE31-1BE4-5821-B392BB9C6C6E}"/>
              </a:ext>
            </a:extLst>
          </p:cNvPr>
          <p:cNvPicPr>
            <a:picLocks noChangeAspect="1"/>
          </p:cNvPicPr>
          <p:nvPr/>
        </p:nvPicPr>
        <p:blipFill>
          <a:blip r:embed="rId4"/>
          <a:stretch>
            <a:fillRect/>
          </a:stretch>
        </p:blipFill>
        <p:spPr>
          <a:xfrm>
            <a:off x="6542533" y="4256533"/>
            <a:ext cx="2327148" cy="23271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lang="en-CA" sz="1100" dirty="0">
                <a:solidFill>
                  <a:srgbClr val="FFFFFF"/>
                </a:solidFill>
                <a:latin typeface="Calibri"/>
              </a:rPr>
              <a:t>0</a:t>
            </a:r>
            <a:r>
              <a:rPr sz="1100" b="0" i="0" dirty="0">
                <a:solidFill>
                  <a:srgbClr val="FFFFFF"/>
                </a:solidFill>
                <a:latin typeface="Calibri"/>
              </a:rPr>
              <a:t>.  </a:t>
            </a:r>
            <a:r>
              <a:rPr lang="en-US" sz="1100" b="0" i="0" dirty="0">
                <a:solidFill>
                  <a:srgbClr val="FFFFFF"/>
                </a:solidFill>
                <a:latin typeface="Calibri"/>
              </a:rPr>
              <a:t>Introduction</a:t>
            </a:r>
            <a:endParaRPr sz="1100" b="0" i="0" dirty="0">
              <a:solidFill>
                <a:srgbClr val="FFFFFF"/>
              </a:solidFill>
              <a:latin typeface="Calibri"/>
            </a:endParaRPr>
          </a:p>
        </p:txBody>
      </p:sp>
      <p:sp>
        <p:nvSpPr>
          <p:cNvPr id="8" name="TextBox 7"/>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Hume to Michael Ramsay, 26-31 August 1737</a:t>
            </a:r>
            <a:endParaRPr sz="2000" b="1" i="0" dirty="0">
              <a:solidFill>
                <a:srgbClr val="4F2683"/>
              </a:solidFill>
              <a:latin typeface="Calibri"/>
            </a:endParaRPr>
          </a:p>
        </p:txBody>
      </p:sp>
      <p:sp>
        <p:nvSpPr>
          <p:cNvPr id="9" name="Rectangle 8"/>
          <p:cNvSpPr/>
          <p:nvPr/>
        </p:nvSpPr>
        <p:spPr>
          <a:xfrm>
            <a:off x="457200" y="1005840"/>
            <a:ext cx="64008" cy="347472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 y="1005840"/>
            <a:ext cx="7863840" cy="2308324"/>
          </a:xfrm>
          <a:prstGeom prst="rect">
            <a:avLst/>
          </a:prstGeom>
          <a:noFill/>
        </p:spPr>
        <p:txBody>
          <a:bodyPr wrap="square">
            <a:spAutoFit/>
          </a:bodyPr>
          <a:lstStyle/>
          <a:p>
            <a:pPr algn="l"/>
            <a:r>
              <a:rPr lang="en-US" sz="2400" b="0" i="1" dirty="0">
                <a:latin typeface="Georgia"/>
              </a:rPr>
              <a:t>I desire of you . . . to read once over </a:t>
            </a:r>
            <a:r>
              <a:rPr lang="en-US" sz="2400" b="0" dirty="0">
                <a:latin typeface="Georgia"/>
              </a:rPr>
              <a:t>La Recherche de la Verité </a:t>
            </a:r>
            <a:r>
              <a:rPr lang="en-US" sz="2400" b="0" i="1" dirty="0">
                <a:latin typeface="Georgia"/>
              </a:rPr>
              <a:t>of Pere Malebranche, the </a:t>
            </a:r>
            <a:r>
              <a:rPr lang="en-US" sz="2400" b="0" dirty="0">
                <a:latin typeface="Georgia"/>
              </a:rPr>
              <a:t>Principles of Human Knowledge</a:t>
            </a:r>
            <a:r>
              <a:rPr lang="en-US" sz="2400" b="0" i="1" dirty="0">
                <a:latin typeface="Georgia"/>
              </a:rPr>
              <a:t> by Dr Berkeley, [and] some of the more metaphysical Articles of Bailes </a:t>
            </a:r>
            <a:r>
              <a:rPr lang="en-US" sz="2400" b="0" dirty="0">
                <a:latin typeface="Georgia"/>
              </a:rPr>
              <a:t>Dictionary</a:t>
            </a:r>
            <a:r>
              <a:rPr lang="en-US" sz="2400" b="0" i="1" dirty="0">
                <a:latin typeface="Georgia"/>
              </a:rPr>
              <a:t> . . . .  These Books will make you easily comprehend the metaphysical Parts of my Reasoning . . . .</a:t>
            </a:r>
            <a:endParaRPr sz="2400" b="0" i="1" dirty="0">
              <a:latin typeface="Georgia"/>
            </a:endParaRPr>
          </a:p>
        </p:txBody>
      </p:sp>
      <p:sp>
        <p:nvSpPr>
          <p:cNvPr id="11" name="TextBox 10"/>
          <p:cNvSpPr txBox="1"/>
          <p:nvPr/>
        </p:nvSpPr>
        <p:spPr>
          <a:xfrm>
            <a:off x="658368" y="5760720"/>
            <a:ext cx="7863840" cy="584775"/>
          </a:xfrm>
          <a:prstGeom prst="rect">
            <a:avLst/>
          </a:prstGeom>
          <a:noFill/>
        </p:spPr>
        <p:txBody>
          <a:bodyPr wrap="square">
            <a:spAutoFit/>
          </a:bodyPr>
          <a:lstStyle/>
          <a:p>
            <a:pPr indent="-914400" algn="l"/>
            <a:r>
              <a:rPr sz="1600" b="0" i="0" dirty="0">
                <a:solidFill>
                  <a:srgbClr val="555555"/>
                </a:solidFill>
                <a:latin typeface="Calibri"/>
              </a:rPr>
              <a:t>— </a:t>
            </a:r>
            <a:r>
              <a:rPr lang="en-US" sz="1600" b="0" i="0" dirty="0">
                <a:solidFill>
                  <a:srgbClr val="555555"/>
                </a:solidFill>
                <a:latin typeface="Calibri"/>
              </a:rPr>
              <a:t>Printed in Richard Popkin, “So Hume Did Read Berkeley,” in </a:t>
            </a:r>
            <a:r>
              <a:rPr lang="en-US" sz="1600" b="0" i="1" dirty="0">
                <a:solidFill>
                  <a:srgbClr val="555555"/>
                </a:solidFill>
                <a:latin typeface="Calibri"/>
              </a:rPr>
              <a:t>The High Road to Pyrrhonism</a:t>
            </a:r>
            <a:r>
              <a:rPr lang="en-US" sz="1600" b="0" i="0" dirty="0">
                <a:solidFill>
                  <a:srgbClr val="555555"/>
                </a:solidFill>
                <a:latin typeface="Calibri"/>
              </a:rPr>
              <a:t>, edited by Richard A. Watson and James E. Force, 291 (San Diego: Austin Hill Press, 1980)</a:t>
            </a:r>
            <a:endParaRPr sz="1600" b="0" i="0" dirty="0">
              <a:solidFill>
                <a:srgbClr val="555555"/>
              </a:solidFill>
              <a:latin typeface="Calibri"/>
            </a:endParaRPr>
          </a:p>
        </p:txBody>
      </p:sp>
      <p:pic>
        <p:nvPicPr>
          <p:cNvPr id="13" name="Picture 12">
            <a:extLst>
              <a:ext uri="{FF2B5EF4-FFF2-40B4-BE49-F238E27FC236}">
                <a16:creationId xmlns:a16="http://schemas.microsoft.com/office/drawing/2014/main" id="{3EDE6899-87C8-9C27-7D22-D6EBD62349F2}"/>
              </a:ext>
            </a:extLst>
          </p:cNvPr>
          <p:cNvPicPr>
            <a:picLocks noChangeAspect="1"/>
          </p:cNvPicPr>
          <p:nvPr/>
        </p:nvPicPr>
        <p:blipFill>
          <a:blip r:embed="rId2"/>
          <a:stretch>
            <a:fillRect/>
          </a:stretch>
        </p:blipFill>
        <p:spPr>
          <a:xfrm>
            <a:off x="457200" y="6400800"/>
            <a:ext cx="4272029" cy="2743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lang="en-CA" sz="1100" dirty="0">
                <a:solidFill>
                  <a:srgbClr val="FFFFFF"/>
                </a:solidFill>
                <a:latin typeface="Calibri"/>
              </a:rPr>
              <a:t>0</a:t>
            </a:r>
            <a:r>
              <a:rPr sz="1100" b="0" i="0" dirty="0">
                <a:solidFill>
                  <a:srgbClr val="FFFFFF"/>
                </a:solidFill>
                <a:latin typeface="Calibri"/>
              </a:rPr>
              <a:t>.  </a:t>
            </a:r>
            <a:r>
              <a:rPr lang="en-CA" sz="1100" dirty="0">
                <a:solidFill>
                  <a:srgbClr val="FFFFFF"/>
                </a:solidFill>
                <a:latin typeface="Calibri"/>
              </a:rPr>
              <a:t>Introduction</a:t>
            </a:r>
            <a:endParaRPr sz="1100" b="0" i="0" dirty="0">
              <a:solidFill>
                <a:srgbClr val="FFFFFF"/>
              </a:solidFill>
              <a:latin typeface="Calibri"/>
            </a:endParaRPr>
          </a:p>
        </p:txBody>
      </p:sp>
      <p:sp>
        <p:nvSpPr>
          <p:cNvPr id="8" name="TextBox 7"/>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Primary Research Question</a:t>
            </a:r>
            <a:endParaRPr sz="2000" b="1" i="0" dirty="0">
              <a:solidFill>
                <a:srgbClr val="4F2683"/>
              </a:solidFill>
              <a:latin typeface="Calibri"/>
            </a:endParaRPr>
          </a:p>
        </p:txBody>
      </p:sp>
      <p:sp>
        <p:nvSpPr>
          <p:cNvPr id="9" name="TextBox 8"/>
          <p:cNvSpPr txBox="1"/>
          <p:nvPr/>
        </p:nvSpPr>
        <p:spPr>
          <a:xfrm>
            <a:off x="457200" y="1005840"/>
            <a:ext cx="8229600" cy="2123658"/>
          </a:xfrm>
          <a:prstGeom prst="rect">
            <a:avLst/>
          </a:prstGeom>
          <a:noFill/>
        </p:spPr>
        <p:txBody>
          <a:bodyPr wrap="square">
            <a:spAutoFit/>
          </a:bodyPr>
          <a:lstStyle/>
          <a:p>
            <a:pPr algn="l"/>
            <a:r>
              <a:rPr lang="en-US" sz="2800" b="0" i="0" dirty="0">
                <a:latin typeface="Georgia"/>
              </a:rPr>
              <a:t>What impact did Malebranche have on Hume’s account of prejudice?</a:t>
            </a:r>
          </a:p>
          <a:p>
            <a:pPr algn="l">
              <a:spcBef>
                <a:spcPts val="2400"/>
              </a:spcBef>
            </a:pPr>
            <a:r>
              <a:rPr lang="en-US" sz="2800" dirty="0">
                <a:latin typeface="Georgia"/>
              </a:rPr>
              <a:t>What impact did Malebranche have on Hume’s account of belief formation?</a:t>
            </a:r>
            <a:endParaRPr sz="2800" b="0" i="0" dirty="0">
              <a:latin typeface="Georgia"/>
            </a:endParaRPr>
          </a:p>
        </p:txBody>
      </p:sp>
      <p:pic>
        <p:nvPicPr>
          <p:cNvPr id="11" name="Picture 10">
            <a:extLst>
              <a:ext uri="{FF2B5EF4-FFF2-40B4-BE49-F238E27FC236}">
                <a16:creationId xmlns:a16="http://schemas.microsoft.com/office/drawing/2014/main" id="{D87DBCCF-A65B-D420-BA07-9BB91781E4AC}"/>
              </a:ext>
            </a:extLst>
          </p:cNvPr>
          <p:cNvPicPr>
            <a:picLocks noChangeAspect="1"/>
          </p:cNvPicPr>
          <p:nvPr/>
        </p:nvPicPr>
        <p:blipFill>
          <a:blip r:embed="rId2"/>
          <a:stretch>
            <a:fillRect/>
          </a:stretch>
        </p:blipFill>
        <p:spPr>
          <a:xfrm>
            <a:off x="457200" y="6400800"/>
            <a:ext cx="4272030" cy="2743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616AA-0770-02CB-5586-D44D11BECF4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51037C8-48DA-22D6-5900-F70C4FC9049F}"/>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131121D4-7819-9AAA-E77C-22829332BBDF}"/>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AEE4B0C9-E01E-B4F4-70AF-EEA232666E89}"/>
              </a:ext>
            </a:extLst>
          </p:cNvPr>
          <p:cNvSpPr txBox="1"/>
          <p:nvPr/>
        </p:nvSpPr>
        <p:spPr>
          <a:xfrm>
            <a:off x="6583680" y="36576"/>
            <a:ext cx="2468880" cy="261610"/>
          </a:xfrm>
          <a:prstGeom prst="rect">
            <a:avLst/>
          </a:prstGeom>
          <a:noFill/>
        </p:spPr>
        <p:txBody>
          <a:bodyPr wrap="square">
            <a:spAutoFit/>
          </a:bodyPr>
          <a:lstStyle/>
          <a:p>
            <a:pPr algn="r"/>
            <a:r>
              <a:rPr lang="en-CA" sz="1100" dirty="0">
                <a:solidFill>
                  <a:srgbClr val="FFFFFF"/>
                </a:solidFill>
                <a:latin typeface="Calibri"/>
              </a:rPr>
              <a:t>0. Introduction</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E46B17A4-CA14-F83E-C4DC-E3D234FF51E3}"/>
              </a:ext>
            </a:extLst>
          </p:cNvPr>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Thesis (Contentious)</a:t>
            </a:r>
            <a:endParaRPr sz="2000" b="1" i="0" dirty="0">
              <a:solidFill>
                <a:srgbClr val="4F2683"/>
              </a:solidFill>
              <a:latin typeface="Calibri"/>
            </a:endParaRPr>
          </a:p>
        </p:txBody>
      </p:sp>
      <p:sp>
        <p:nvSpPr>
          <p:cNvPr id="9" name="TextBox 8">
            <a:extLst>
              <a:ext uri="{FF2B5EF4-FFF2-40B4-BE49-F238E27FC236}">
                <a16:creationId xmlns:a16="http://schemas.microsoft.com/office/drawing/2014/main" id="{5C163C4F-7785-0D17-C046-7156D77E7C69}"/>
              </a:ext>
            </a:extLst>
          </p:cNvPr>
          <p:cNvSpPr txBox="1"/>
          <p:nvPr/>
        </p:nvSpPr>
        <p:spPr>
          <a:xfrm>
            <a:off x="457200" y="1005840"/>
            <a:ext cx="8229600" cy="3400931"/>
          </a:xfrm>
          <a:prstGeom prst="rect">
            <a:avLst/>
          </a:prstGeom>
          <a:noFill/>
        </p:spPr>
        <p:txBody>
          <a:bodyPr wrap="square">
            <a:spAutoFit/>
          </a:bodyPr>
          <a:lstStyle/>
          <a:p>
            <a:pPr algn="l"/>
            <a:r>
              <a:rPr lang="en-US" sz="2800" b="0" i="0" dirty="0">
                <a:latin typeface="Georgia"/>
              </a:rPr>
              <a:t>Hume was a </a:t>
            </a:r>
            <a:r>
              <a:rPr lang="en-US" sz="2800" b="0" i="0" dirty="0" err="1">
                <a:latin typeface="Georgia"/>
              </a:rPr>
              <a:t>Malebranchean</a:t>
            </a:r>
            <a:r>
              <a:rPr lang="en-US" sz="2800" b="0" i="0" dirty="0">
                <a:latin typeface="Georgia"/>
              </a:rPr>
              <a:t>.</a:t>
            </a:r>
          </a:p>
          <a:p>
            <a:pPr algn="l">
              <a:spcBef>
                <a:spcPts val="4200"/>
              </a:spcBef>
              <a:spcAft>
                <a:spcPts val="2400"/>
              </a:spcAft>
            </a:pPr>
            <a:r>
              <a:rPr lang="en-US" sz="2000" b="1" i="0" dirty="0">
                <a:solidFill>
                  <a:srgbClr val="4F2683"/>
                </a:solidFill>
                <a:latin typeface="Calibri" panose="020F0502020204030204" pitchFamily="34" charset="0"/>
                <a:cs typeface="Calibri" panose="020F0502020204030204" pitchFamily="34" charset="0"/>
              </a:rPr>
              <a:t>More Precisely</a:t>
            </a:r>
          </a:p>
          <a:p>
            <a:pPr algn="l"/>
            <a:r>
              <a:rPr lang="en-US" sz="2800" dirty="0">
                <a:latin typeface="Georgia"/>
              </a:rPr>
              <a:t>Hume adopted Malebranche’s naturalistic account of prejudice-formation and developed the </a:t>
            </a:r>
            <a:r>
              <a:rPr lang="en-US" sz="2800" dirty="0" err="1">
                <a:latin typeface="Georgia"/>
              </a:rPr>
              <a:t>Malebranchean</a:t>
            </a:r>
            <a:r>
              <a:rPr lang="en-US" sz="2800" dirty="0">
                <a:latin typeface="Georgia"/>
              </a:rPr>
              <a:t> naturalistic remedy for changing beliefs.</a:t>
            </a:r>
            <a:endParaRPr sz="2800" b="0" i="0" dirty="0">
              <a:latin typeface="Georgia"/>
            </a:endParaRPr>
          </a:p>
        </p:txBody>
      </p:sp>
      <p:pic>
        <p:nvPicPr>
          <p:cNvPr id="11" name="Picture 10">
            <a:extLst>
              <a:ext uri="{FF2B5EF4-FFF2-40B4-BE49-F238E27FC236}">
                <a16:creationId xmlns:a16="http://schemas.microsoft.com/office/drawing/2014/main" id="{CE6FB618-8AF1-FC53-C4C0-A9D484875683}"/>
              </a:ext>
            </a:extLst>
          </p:cNvPr>
          <p:cNvPicPr>
            <a:picLocks noChangeAspect="1"/>
          </p:cNvPicPr>
          <p:nvPr/>
        </p:nvPicPr>
        <p:blipFill>
          <a:blip r:embed="rId2"/>
          <a:stretch>
            <a:fillRect/>
          </a:stretch>
        </p:blipFill>
        <p:spPr>
          <a:xfrm>
            <a:off x="457200" y="6400800"/>
            <a:ext cx="4272030" cy="274320"/>
          </a:xfrm>
          <a:prstGeom prst="rect">
            <a:avLst/>
          </a:prstGeom>
        </p:spPr>
      </p:pic>
    </p:spTree>
    <p:extLst>
      <p:ext uri="{BB962C8B-B14F-4D97-AF65-F5344CB8AC3E}">
        <p14:creationId xmlns:p14="http://schemas.microsoft.com/office/powerpoint/2010/main" val="995800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lang="en-CA" sz="1100" b="0" i="0" dirty="0">
                <a:solidFill>
                  <a:srgbClr val="FFFFFF"/>
                </a:solidFill>
                <a:latin typeface="Calibri"/>
              </a:rPr>
              <a:t>0. </a:t>
            </a:r>
            <a:r>
              <a:rPr lang="en-CA" sz="1100" dirty="0">
                <a:solidFill>
                  <a:srgbClr val="FFFFFF"/>
                </a:solidFill>
                <a:latin typeface="Calibri"/>
              </a:rPr>
              <a:t>Introduction</a:t>
            </a:r>
            <a:endParaRPr sz="1100" b="0" i="0" dirty="0">
              <a:solidFill>
                <a:srgbClr val="FFFFFF"/>
              </a:solidFill>
              <a:latin typeface="Calibri"/>
            </a:endParaRPr>
          </a:p>
        </p:txBody>
      </p:sp>
      <p:sp>
        <p:nvSpPr>
          <p:cNvPr id="8" name="TextBox 7"/>
          <p:cNvSpPr txBox="1"/>
          <p:nvPr/>
        </p:nvSpPr>
        <p:spPr>
          <a:xfrm>
            <a:off x="457200" y="457200"/>
            <a:ext cx="8229600" cy="400110"/>
          </a:xfrm>
          <a:prstGeom prst="rect">
            <a:avLst/>
          </a:prstGeom>
          <a:noFill/>
        </p:spPr>
        <p:txBody>
          <a:bodyPr wrap="square">
            <a:spAutoFit/>
          </a:bodyPr>
          <a:lstStyle/>
          <a:p>
            <a:pPr algn="l"/>
            <a:r>
              <a:rPr lang="en-CA" sz="2000" b="1" i="0" dirty="0">
                <a:solidFill>
                  <a:srgbClr val="4F2683"/>
                </a:solidFill>
                <a:latin typeface="Calibri"/>
              </a:rPr>
              <a:t>Presentation </a:t>
            </a:r>
            <a:r>
              <a:rPr sz="2000" b="1" i="0" dirty="0">
                <a:solidFill>
                  <a:srgbClr val="4F2683"/>
                </a:solidFill>
                <a:latin typeface="Calibri"/>
              </a:rPr>
              <a:t>Overview</a:t>
            </a:r>
          </a:p>
        </p:txBody>
      </p:sp>
      <p:sp>
        <p:nvSpPr>
          <p:cNvPr id="9" name="TextBox 8"/>
          <p:cNvSpPr txBox="1"/>
          <p:nvPr/>
        </p:nvSpPr>
        <p:spPr>
          <a:xfrm>
            <a:off x="457200" y="960120"/>
            <a:ext cx="822960" cy="492443"/>
          </a:xfrm>
          <a:prstGeom prst="rect">
            <a:avLst/>
          </a:prstGeom>
          <a:noFill/>
        </p:spPr>
        <p:txBody>
          <a:bodyPr wrap="square">
            <a:spAutoFit/>
          </a:bodyPr>
          <a:lstStyle/>
          <a:p>
            <a:pPr algn="l"/>
            <a:r>
              <a:rPr sz="2600" b="0" i="0" dirty="0">
                <a:latin typeface="Georgia"/>
              </a:rPr>
              <a:t>I.</a:t>
            </a:r>
          </a:p>
        </p:txBody>
      </p:sp>
      <p:sp>
        <p:nvSpPr>
          <p:cNvPr id="10" name="TextBox 9"/>
          <p:cNvSpPr txBox="1"/>
          <p:nvPr/>
        </p:nvSpPr>
        <p:spPr>
          <a:xfrm>
            <a:off x="1325880" y="960120"/>
            <a:ext cx="7178040" cy="492443"/>
          </a:xfrm>
          <a:prstGeom prst="rect">
            <a:avLst/>
          </a:prstGeom>
          <a:noFill/>
        </p:spPr>
        <p:txBody>
          <a:bodyPr wrap="square">
            <a:spAutoFit/>
          </a:bodyPr>
          <a:lstStyle/>
          <a:p>
            <a:pPr algn="l"/>
            <a:r>
              <a:rPr lang="en-US" sz="2600" dirty="0">
                <a:latin typeface="Georgia"/>
              </a:rPr>
              <a:t>Malebranche and Hume</a:t>
            </a:r>
            <a:endParaRPr lang="en-US" sz="2600" b="0" i="0" dirty="0">
              <a:latin typeface="Georgia"/>
            </a:endParaRPr>
          </a:p>
        </p:txBody>
      </p:sp>
      <p:cxnSp>
        <p:nvCxnSpPr>
          <p:cNvPr id="11" name="Connector 10"/>
          <p:cNvCxnSpPr/>
          <p:nvPr/>
        </p:nvCxnSpPr>
        <p:spPr>
          <a:xfrm>
            <a:off x="109728" y="1673352"/>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57200" y="2148840"/>
            <a:ext cx="822960" cy="492443"/>
          </a:xfrm>
          <a:prstGeom prst="rect">
            <a:avLst/>
          </a:prstGeom>
          <a:noFill/>
        </p:spPr>
        <p:txBody>
          <a:bodyPr wrap="square">
            <a:spAutoFit/>
          </a:bodyPr>
          <a:lstStyle/>
          <a:p>
            <a:pPr algn="l"/>
            <a:r>
              <a:rPr sz="2600" b="0" i="0" dirty="0">
                <a:latin typeface="Georgia"/>
              </a:rPr>
              <a:t>II.</a:t>
            </a:r>
          </a:p>
        </p:txBody>
      </p:sp>
      <p:sp>
        <p:nvSpPr>
          <p:cNvPr id="13" name="TextBox 12"/>
          <p:cNvSpPr txBox="1"/>
          <p:nvPr/>
        </p:nvSpPr>
        <p:spPr>
          <a:xfrm>
            <a:off x="1318260" y="1850649"/>
            <a:ext cx="7178040" cy="892552"/>
          </a:xfrm>
          <a:prstGeom prst="rect">
            <a:avLst/>
          </a:prstGeom>
          <a:noFill/>
        </p:spPr>
        <p:txBody>
          <a:bodyPr wrap="square">
            <a:spAutoFit/>
          </a:bodyPr>
          <a:lstStyle/>
          <a:p>
            <a:pPr algn="l"/>
            <a:r>
              <a:rPr lang="en-US" sz="2600" b="0" i="0" dirty="0">
                <a:latin typeface="Georgia"/>
              </a:rPr>
              <a:t>Hume’s </a:t>
            </a:r>
            <a:r>
              <a:rPr lang="en-US" sz="2600" dirty="0" err="1">
                <a:latin typeface="Georgia"/>
              </a:rPr>
              <a:t>Malebranchean</a:t>
            </a:r>
            <a:r>
              <a:rPr lang="en-US" sz="2600" dirty="0">
                <a:latin typeface="Georgia"/>
              </a:rPr>
              <a:t> Solution to Malebranche’s Problem</a:t>
            </a:r>
            <a:endParaRPr sz="2600" b="0" i="0" dirty="0">
              <a:latin typeface="Georgia"/>
            </a:endParaRPr>
          </a:p>
        </p:txBody>
      </p:sp>
      <p:cxnSp>
        <p:nvCxnSpPr>
          <p:cNvPr id="14" name="Connector 13"/>
          <p:cNvCxnSpPr/>
          <p:nvPr/>
        </p:nvCxnSpPr>
        <p:spPr>
          <a:xfrm>
            <a:off x="109728" y="2862072"/>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57200" y="3337560"/>
            <a:ext cx="822960" cy="492443"/>
          </a:xfrm>
          <a:prstGeom prst="rect">
            <a:avLst/>
          </a:prstGeom>
          <a:noFill/>
        </p:spPr>
        <p:txBody>
          <a:bodyPr wrap="square">
            <a:spAutoFit/>
          </a:bodyPr>
          <a:lstStyle/>
          <a:p>
            <a:pPr algn="l"/>
            <a:r>
              <a:rPr sz="2600" b="0" i="0" dirty="0">
                <a:latin typeface="Georgia"/>
              </a:rPr>
              <a:t>III.</a:t>
            </a:r>
          </a:p>
        </p:txBody>
      </p:sp>
      <p:sp>
        <p:nvSpPr>
          <p:cNvPr id="16" name="TextBox 15"/>
          <p:cNvSpPr txBox="1"/>
          <p:nvPr/>
        </p:nvSpPr>
        <p:spPr>
          <a:xfrm>
            <a:off x="1325880" y="3032691"/>
            <a:ext cx="7178040" cy="892552"/>
          </a:xfrm>
          <a:prstGeom prst="rect">
            <a:avLst/>
          </a:prstGeom>
          <a:noFill/>
        </p:spPr>
        <p:txBody>
          <a:bodyPr wrap="square">
            <a:spAutoFit/>
          </a:bodyPr>
          <a:lstStyle/>
          <a:p>
            <a:pPr algn="l"/>
            <a:r>
              <a:rPr lang="en-US" sz="2600" dirty="0">
                <a:latin typeface="Georgia"/>
              </a:rPr>
              <a:t>Explanatory Payoff for Reading Hume alongside Malebranche</a:t>
            </a:r>
            <a:endParaRPr sz="2600" b="0" i="0" dirty="0">
              <a:latin typeface="Georgia"/>
            </a:endParaRPr>
          </a:p>
        </p:txBody>
      </p:sp>
      <p:cxnSp>
        <p:nvCxnSpPr>
          <p:cNvPr id="17" name="Connector 16"/>
          <p:cNvCxnSpPr/>
          <p:nvPr/>
        </p:nvCxnSpPr>
        <p:spPr>
          <a:xfrm>
            <a:off x="109728" y="4050792"/>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57200" y="4526280"/>
            <a:ext cx="822960" cy="492443"/>
          </a:xfrm>
          <a:prstGeom prst="rect">
            <a:avLst/>
          </a:prstGeom>
          <a:noFill/>
        </p:spPr>
        <p:txBody>
          <a:bodyPr wrap="square">
            <a:spAutoFit/>
          </a:bodyPr>
          <a:lstStyle/>
          <a:p>
            <a:pPr algn="l"/>
            <a:r>
              <a:rPr sz="2600" b="0" i="0" dirty="0">
                <a:latin typeface="Georgia"/>
              </a:rPr>
              <a:t>IV.</a:t>
            </a:r>
          </a:p>
        </p:txBody>
      </p:sp>
      <p:sp>
        <p:nvSpPr>
          <p:cNvPr id="19" name="TextBox 18"/>
          <p:cNvSpPr txBox="1"/>
          <p:nvPr/>
        </p:nvSpPr>
        <p:spPr>
          <a:xfrm>
            <a:off x="1325880" y="4526280"/>
            <a:ext cx="7178040" cy="492443"/>
          </a:xfrm>
          <a:prstGeom prst="rect">
            <a:avLst/>
          </a:prstGeom>
          <a:noFill/>
        </p:spPr>
        <p:txBody>
          <a:bodyPr wrap="square">
            <a:spAutoFit/>
          </a:bodyPr>
          <a:lstStyle/>
          <a:p>
            <a:pPr algn="l"/>
            <a:r>
              <a:rPr lang="en-US" sz="2600" dirty="0">
                <a:latin typeface="Georgia"/>
              </a:rPr>
              <a:t>Some Unresolved Questions </a:t>
            </a:r>
            <a:endParaRPr sz="2600" b="0" i="0" dirty="0">
              <a:latin typeface="Georgia"/>
            </a:endParaRPr>
          </a:p>
        </p:txBody>
      </p:sp>
      <p:pic>
        <p:nvPicPr>
          <p:cNvPr id="21" name="Picture 20">
            <a:extLst>
              <a:ext uri="{FF2B5EF4-FFF2-40B4-BE49-F238E27FC236}">
                <a16:creationId xmlns:a16="http://schemas.microsoft.com/office/drawing/2014/main" id="{873044C5-3BF6-16C7-11B7-9313FC3ABA42}"/>
              </a:ext>
            </a:extLst>
          </p:cNvPr>
          <p:cNvPicPr>
            <a:picLocks noChangeAspect="1"/>
          </p:cNvPicPr>
          <p:nvPr/>
        </p:nvPicPr>
        <p:blipFill>
          <a:blip r:embed="rId2"/>
          <a:stretch>
            <a:fillRect/>
          </a:stretch>
        </p:blipFill>
        <p:spPr>
          <a:xfrm>
            <a:off x="457200" y="6400800"/>
            <a:ext cx="4272030" cy="2743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0" y="91440"/>
            <a:ext cx="3017520" cy="246221"/>
          </a:xfrm>
          <a:prstGeom prst="rect">
            <a:avLst/>
          </a:prstGeom>
          <a:noFill/>
        </p:spPr>
        <p:txBody>
          <a:bodyPr wrap="square">
            <a:spAutoFit/>
          </a:bodyPr>
          <a:lstStyle/>
          <a:p>
            <a:pPr algn="r"/>
            <a:r>
              <a:rPr lang="en-CA" sz="1000" b="0" i="0" dirty="0">
                <a:solidFill>
                  <a:srgbClr val="AAAAAA"/>
                </a:solidFill>
                <a:latin typeface="Calibri"/>
              </a:rPr>
              <a:t>From Corruption to Custom</a:t>
            </a:r>
            <a:endParaRPr sz="1000" b="0" i="0" dirty="0">
              <a:solidFill>
                <a:srgbClr val="AAAAAA"/>
              </a:solidFill>
              <a:latin typeface="Calibri"/>
            </a:endParaRPr>
          </a:p>
        </p:txBody>
      </p:sp>
      <p:sp>
        <p:nvSpPr>
          <p:cNvPr id="6" name="TextBox 5"/>
          <p:cNvSpPr txBox="1"/>
          <p:nvPr/>
        </p:nvSpPr>
        <p:spPr>
          <a:xfrm>
            <a:off x="731520" y="1828800"/>
            <a:ext cx="1097280" cy="1371600"/>
          </a:xfrm>
          <a:prstGeom prst="rect">
            <a:avLst/>
          </a:prstGeom>
          <a:noFill/>
        </p:spPr>
        <p:txBody>
          <a:bodyPr wrap="square">
            <a:spAutoFit/>
          </a:bodyPr>
          <a:lstStyle/>
          <a:p>
            <a:pPr algn="l"/>
            <a:r>
              <a:rPr sz="7200" b="0" i="0">
                <a:solidFill>
                  <a:srgbClr val="4F2683"/>
                </a:solidFill>
                <a:latin typeface="Georgia"/>
              </a:rPr>
              <a:t>I.</a:t>
            </a:r>
          </a:p>
        </p:txBody>
      </p:sp>
      <p:sp>
        <p:nvSpPr>
          <p:cNvPr id="7" name="TextBox 6"/>
          <p:cNvSpPr txBox="1"/>
          <p:nvPr/>
        </p:nvSpPr>
        <p:spPr>
          <a:xfrm>
            <a:off x="1920240" y="2194560"/>
            <a:ext cx="6675120" cy="707886"/>
          </a:xfrm>
          <a:prstGeom prst="rect">
            <a:avLst/>
          </a:prstGeom>
          <a:noFill/>
        </p:spPr>
        <p:txBody>
          <a:bodyPr wrap="square">
            <a:spAutoFit/>
          </a:bodyPr>
          <a:lstStyle/>
          <a:p>
            <a:pPr algn="l"/>
            <a:r>
              <a:rPr lang="en-US" sz="4000" b="0" i="0" dirty="0">
                <a:solidFill>
                  <a:srgbClr val="FFFFFF"/>
                </a:solidFill>
                <a:latin typeface="Georgia"/>
              </a:rPr>
              <a:t>Malebranche and Hume</a:t>
            </a:r>
            <a:endParaRPr sz="4000" b="0" i="0" dirty="0">
              <a:solidFill>
                <a:srgbClr val="FFFFFF"/>
              </a:solidFill>
              <a:latin typeface="Georgia"/>
            </a:endParaRPr>
          </a:p>
        </p:txBody>
      </p:sp>
      <p:sp>
        <p:nvSpPr>
          <p:cNvPr id="8" name="Rectangle 7"/>
          <p:cNvSpPr/>
          <p:nvPr/>
        </p:nvSpPr>
        <p:spPr>
          <a:xfrm>
            <a:off x="731520" y="3520440"/>
            <a:ext cx="7772400" cy="5029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3703320"/>
            <a:ext cx="7772400" cy="923330"/>
          </a:xfrm>
          <a:prstGeom prst="rect">
            <a:avLst/>
          </a:prstGeom>
          <a:noFill/>
        </p:spPr>
        <p:txBody>
          <a:bodyPr wrap="square">
            <a:spAutoFit/>
          </a:bodyPr>
          <a:lstStyle/>
          <a:p>
            <a:pPr algn="l"/>
            <a:r>
              <a:rPr lang="en-US" i="1" dirty="0">
                <a:solidFill>
                  <a:srgbClr val="CCCCCC"/>
                </a:solidFill>
                <a:latin typeface="Georgia"/>
              </a:rPr>
              <a:t>Establishes that Malebranche and Hume shared a problem-space for prejudices and that in Malebranche the problem-space contained an </a:t>
            </a:r>
            <a:r>
              <a:rPr lang="en-US" i="1">
                <a:solidFill>
                  <a:srgbClr val="CCCCCC"/>
                </a:solidFill>
                <a:latin typeface="Georgia"/>
              </a:rPr>
              <a:t>internal contradiction. </a:t>
            </a:r>
            <a:endParaRPr sz="1800" b="0" i="1" dirty="0">
              <a:solidFill>
                <a:srgbClr val="CCCCCC"/>
              </a:solidFill>
              <a:latin typeface="Georgia"/>
            </a:endParaRPr>
          </a:p>
        </p:txBody>
      </p:sp>
      <p:pic>
        <p:nvPicPr>
          <p:cNvPr id="11" name="Picture 10">
            <a:extLst>
              <a:ext uri="{FF2B5EF4-FFF2-40B4-BE49-F238E27FC236}">
                <a16:creationId xmlns:a16="http://schemas.microsoft.com/office/drawing/2014/main" id="{EB4835C4-B1DF-FDBA-B3F7-5EEFD88D653E}"/>
              </a:ext>
            </a:extLst>
          </p:cNvPr>
          <p:cNvPicPr>
            <a:picLocks noChangeAspect="1"/>
          </p:cNvPicPr>
          <p:nvPr/>
        </p:nvPicPr>
        <p:blipFill>
          <a:blip r:embed="rId2"/>
          <a:stretch>
            <a:fillRect/>
          </a:stretch>
        </p:blipFill>
        <p:spPr>
          <a:xfrm>
            <a:off x="457200" y="6400800"/>
            <a:ext cx="4272030" cy="274320"/>
          </a:xfrm>
          <a:prstGeom prst="rect">
            <a:avLst/>
          </a:prstGeom>
        </p:spPr>
      </p:pic>
      <p:sp>
        <p:nvSpPr>
          <p:cNvPr id="12" name="Rectangle 11">
            <a:extLst>
              <a:ext uri="{FF2B5EF4-FFF2-40B4-BE49-F238E27FC236}">
                <a16:creationId xmlns:a16="http://schemas.microsoft.com/office/drawing/2014/main" id="{F133161A-3818-2335-24EF-3AE512910645}"/>
              </a:ext>
            </a:extLst>
          </p:cNvPr>
          <p:cNvSpPr/>
          <p:nvPr/>
        </p:nvSpPr>
        <p:spPr>
          <a:xfrm>
            <a:off x="0" y="0"/>
            <a:ext cx="274320" cy="68580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9C602-5687-4561-5B89-58CD0554918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487D2D6-8CD2-AF68-8607-3D4F11B77FFB}"/>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1C50115-273F-6336-6076-EF6652607C83}"/>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627DA0FD-11D3-B38E-949D-073F71FEA1B1}"/>
              </a:ext>
            </a:extLst>
          </p:cNvPr>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 </a:t>
            </a:r>
            <a:r>
              <a:rPr lang="en-US" sz="1100" b="0" i="0" dirty="0">
                <a:solidFill>
                  <a:srgbClr val="FFFFFF"/>
                </a:solidFill>
                <a:latin typeface="Calibri"/>
              </a:rPr>
              <a:t>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A251B0DE-DAEE-D764-9A85-8A0BE35D883D}"/>
              </a:ext>
            </a:extLst>
          </p:cNvPr>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Shared Problem Space</a:t>
            </a:r>
            <a:endParaRPr sz="2000" b="1" i="0" dirty="0">
              <a:solidFill>
                <a:srgbClr val="4F2683"/>
              </a:solidFill>
              <a:latin typeface="Calibri"/>
            </a:endParaRPr>
          </a:p>
        </p:txBody>
      </p:sp>
      <p:sp>
        <p:nvSpPr>
          <p:cNvPr id="9" name="TextBox 8">
            <a:extLst>
              <a:ext uri="{FF2B5EF4-FFF2-40B4-BE49-F238E27FC236}">
                <a16:creationId xmlns:a16="http://schemas.microsoft.com/office/drawing/2014/main" id="{15C929C7-288A-0357-FEDA-1E8E9138BEF9}"/>
              </a:ext>
            </a:extLst>
          </p:cNvPr>
          <p:cNvSpPr txBox="1"/>
          <p:nvPr/>
        </p:nvSpPr>
        <p:spPr>
          <a:xfrm>
            <a:off x="457200" y="1005840"/>
            <a:ext cx="8229600" cy="3447098"/>
          </a:xfrm>
          <a:prstGeom prst="rect">
            <a:avLst/>
          </a:prstGeom>
          <a:noFill/>
        </p:spPr>
        <p:txBody>
          <a:bodyPr wrap="square">
            <a:spAutoFit/>
          </a:bodyPr>
          <a:lstStyle/>
          <a:p>
            <a:pPr algn="l"/>
            <a:r>
              <a:rPr lang="en-US" sz="2800" b="0" i="0" dirty="0">
                <a:latin typeface="Georgia"/>
              </a:rPr>
              <a:t>Malebranche and Hume </a:t>
            </a:r>
            <a:r>
              <a:rPr lang="en-US" sz="2800" dirty="0">
                <a:latin typeface="Georgia"/>
              </a:rPr>
              <a:t>were</a:t>
            </a:r>
            <a:r>
              <a:rPr lang="en-US" sz="2800" b="0" i="0" dirty="0">
                <a:latin typeface="Georgia"/>
              </a:rPr>
              <a:t> engaged is drastically different philosophical projects,</a:t>
            </a:r>
          </a:p>
          <a:p>
            <a:pPr algn="l">
              <a:spcBef>
                <a:spcPts val="6000"/>
              </a:spcBef>
            </a:pPr>
            <a:r>
              <a:rPr lang="en-US" sz="2800" dirty="0">
                <a:latin typeface="Georgia"/>
              </a:rPr>
              <a:t>BUT those projects overlapped where both need to explain the same doxastic phenomena, the phenomena of </a:t>
            </a:r>
            <a:r>
              <a:rPr lang="en-US" sz="2800" b="1" i="1" dirty="0">
                <a:latin typeface="Georgia"/>
              </a:rPr>
              <a:t>intransigent, non-rational beliefs—prejudices.</a:t>
            </a:r>
            <a:endParaRPr lang="en-US" sz="2800" dirty="0">
              <a:latin typeface="Georgia"/>
            </a:endParaRPr>
          </a:p>
        </p:txBody>
      </p:sp>
      <p:pic>
        <p:nvPicPr>
          <p:cNvPr id="11" name="Picture 10">
            <a:extLst>
              <a:ext uri="{FF2B5EF4-FFF2-40B4-BE49-F238E27FC236}">
                <a16:creationId xmlns:a16="http://schemas.microsoft.com/office/drawing/2014/main" id="{CE3286B0-7F42-D41B-45C8-97F139D0D7ED}"/>
              </a:ext>
            </a:extLst>
          </p:cNvPr>
          <p:cNvPicPr>
            <a:picLocks noChangeAspect="1"/>
          </p:cNvPicPr>
          <p:nvPr/>
        </p:nvPicPr>
        <p:blipFill>
          <a:blip r:embed="rId2"/>
          <a:stretch>
            <a:fillRect/>
          </a:stretch>
        </p:blipFill>
        <p:spPr>
          <a:xfrm>
            <a:off x="457200" y="6400800"/>
            <a:ext cx="4272030" cy="274320"/>
          </a:xfrm>
          <a:prstGeom prst="rect">
            <a:avLst/>
          </a:prstGeom>
        </p:spPr>
      </p:pic>
    </p:spTree>
    <p:extLst>
      <p:ext uri="{BB962C8B-B14F-4D97-AF65-F5344CB8AC3E}">
        <p14:creationId xmlns:p14="http://schemas.microsoft.com/office/powerpoint/2010/main" val="1102809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51BAC-A99D-E337-4363-4E2F0531D05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B7FA5DC-AB37-904C-DE0B-C00A47CFF70D}"/>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8A244094-9FDE-6047-682F-AE55CB466B37}"/>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169C5D2B-01DA-46A8-9576-E485CC2C2EF0}"/>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BEF83965-687A-9F7F-73B4-7F267AE8C81F}"/>
              </a:ext>
            </a:extLst>
          </p:cNvPr>
          <p:cNvSpPr txBox="1"/>
          <p:nvPr/>
        </p:nvSpPr>
        <p:spPr>
          <a:xfrm>
            <a:off x="457200" y="457200"/>
            <a:ext cx="8229600" cy="411480"/>
          </a:xfrm>
          <a:prstGeom prst="rect">
            <a:avLst/>
          </a:prstGeom>
          <a:noFill/>
        </p:spPr>
        <p:txBody>
          <a:bodyPr wrap="square">
            <a:spAutoFit/>
          </a:bodyPr>
          <a:lstStyle/>
          <a:p>
            <a:pPr algn="l"/>
            <a:r>
              <a:rPr lang="en-US" sz="2000" b="1" dirty="0">
                <a:solidFill>
                  <a:srgbClr val="4F2683"/>
                </a:solidFill>
                <a:latin typeface="Calibri"/>
              </a:rPr>
              <a:t>Shared </a:t>
            </a:r>
            <a:r>
              <a:rPr lang="en-US" sz="2000" b="1" i="1" dirty="0">
                <a:solidFill>
                  <a:srgbClr val="4F2683"/>
                </a:solidFill>
                <a:latin typeface="Calibri"/>
              </a:rPr>
              <a:t>Explananda</a:t>
            </a:r>
            <a:r>
              <a:rPr lang="en-US" sz="2000" b="1" dirty="0">
                <a:solidFill>
                  <a:srgbClr val="4F2683"/>
                </a:solidFill>
                <a:latin typeface="Calibri"/>
              </a:rPr>
              <a:t>: Education as a Source for Prejudices</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BEEFF018-00DC-48EB-9396-8759D83458EF}"/>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8FA733EC-5633-C0E9-EEA4-E7B426A37DF3}"/>
              </a:ext>
            </a:extLst>
          </p:cNvPr>
          <p:cNvSpPr txBox="1"/>
          <p:nvPr/>
        </p:nvSpPr>
        <p:spPr>
          <a:xfrm>
            <a:off x="658368" y="1005840"/>
            <a:ext cx="7863840" cy="1569660"/>
          </a:xfrm>
          <a:prstGeom prst="rect">
            <a:avLst/>
          </a:prstGeom>
          <a:noFill/>
        </p:spPr>
        <p:txBody>
          <a:bodyPr wrap="square">
            <a:spAutoFit/>
          </a:bodyPr>
          <a:lstStyle/>
          <a:p>
            <a:pPr algn="l"/>
            <a:r>
              <a:rPr lang="en-US" sz="1600" b="0" i="1" dirty="0">
                <a:latin typeface="Georgia"/>
              </a:rPr>
              <a:t>to deny what Aristotle proposes is philosophical heresy.  . . .opinion and custom prevail over reason and experience.  . . .I am convinced that the most general and most fruitful source of the errors to be found in the sciences, and especially in morals, is the impression lively imaginations make on the mind of men, who are machine-directed rather than reason-directed [qui se </a:t>
            </a:r>
            <a:r>
              <a:rPr lang="en-US" sz="1600" b="0" i="1" dirty="0" err="1">
                <a:latin typeface="Georgia"/>
              </a:rPr>
              <a:t>conduisent</a:t>
            </a:r>
            <a:r>
              <a:rPr lang="en-US" sz="1600" b="0" i="1" dirty="0">
                <a:latin typeface="Georgia"/>
              </a:rPr>
              <a:t> </a:t>
            </a:r>
            <a:r>
              <a:rPr lang="en-US" sz="1600" b="0" i="1" dirty="0" err="1">
                <a:latin typeface="Georgia"/>
              </a:rPr>
              <a:t>plûtôt</a:t>
            </a:r>
            <a:r>
              <a:rPr lang="en-US" sz="1600" b="0" i="1" dirty="0">
                <a:latin typeface="Georgia"/>
              </a:rPr>
              <a:t> par machine </a:t>
            </a:r>
            <a:r>
              <a:rPr lang="en-US" sz="1600" b="0" i="1" dirty="0" err="1">
                <a:latin typeface="Georgia"/>
              </a:rPr>
              <a:t>que</a:t>
            </a:r>
            <a:r>
              <a:rPr lang="en-US" sz="1600" b="0" i="1" dirty="0">
                <a:latin typeface="Georgia"/>
              </a:rPr>
              <a:t> par raison].</a:t>
            </a:r>
            <a:endParaRPr sz="1600" b="0" i="1" dirty="0">
              <a:latin typeface="Georgia"/>
            </a:endParaRPr>
          </a:p>
        </p:txBody>
      </p:sp>
      <p:sp>
        <p:nvSpPr>
          <p:cNvPr id="11" name="TextBox 10">
            <a:extLst>
              <a:ext uri="{FF2B5EF4-FFF2-40B4-BE49-F238E27FC236}">
                <a16:creationId xmlns:a16="http://schemas.microsoft.com/office/drawing/2014/main" id="{B40F3D6D-E501-E1AC-FE5F-A7C6ED111867}"/>
              </a:ext>
            </a:extLst>
          </p:cNvPr>
          <p:cNvSpPr txBox="1"/>
          <p:nvPr/>
        </p:nvSpPr>
        <p:spPr>
          <a:xfrm>
            <a:off x="658368" y="2721346"/>
            <a:ext cx="7863840" cy="52322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Malebranche, </a:t>
            </a:r>
            <a:r>
              <a:rPr lang="en-US" sz="1400" b="0" i="1" dirty="0">
                <a:solidFill>
                  <a:srgbClr val="555555"/>
                </a:solidFill>
                <a:latin typeface="Calibri"/>
              </a:rPr>
              <a:t>Search</a:t>
            </a:r>
            <a:r>
              <a:rPr lang="en-US" sz="1400" b="0" i="0" dirty="0">
                <a:solidFill>
                  <a:srgbClr val="555555"/>
                </a:solidFill>
                <a:latin typeface="Calibri"/>
              </a:rPr>
              <a:t>, Preface to the Elucidations, 541 and Elucidation 9, 607. [Translation emended slightly</a:t>
            </a:r>
            <a:r>
              <a:rPr lang="en-US" sz="1400" dirty="0">
                <a:solidFill>
                  <a:srgbClr val="555555"/>
                </a:solidFill>
                <a:latin typeface="Calibri"/>
              </a:rPr>
              <a:t>.]</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42D915BC-91EB-3E4D-1130-5B66753134C8}"/>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C106419F-7BF9-3EFD-E465-FED7629E4C06}"/>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5EDE4773-DB6D-57F3-3863-B1FD03681A13}"/>
              </a:ext>
            </a:extLst>
          </p:cNvPr>
          <p:cNvSpPr txBox="1"/>
          <p:nvPr/>
        </p:nvSpPr>
        <p:spPr>
          <a:xfrm>
            <a:off x="658368" y="3703320"/>
            <a:ext cx="7863840" cy="1815882"/>
          </a:xfrm>
          <a:prstGeom prst="rect">
            <a:avLst/>
          </a:prstGeom>
          <a:noFill/>
        </p:spPr>
        <p:txBody>
          <a:bodyPr wrap="square">
            <a:spAutoFit/>
          </a:bodyPr>
          <a:lstStyle/>
          <a:p>
            <a:pPr algn="l"/>
            <a:r>
              <a:rPr lang="en-US" sz="1600" b="0" i="1" dirty="0">
                <a:latin typeface="Georgia"/>
              </a:rPr>
              <a:t>I am </a:t>
            </a:r>
            <a:r>
              <a:rPr lang="en-US" sz="1600" b="0" i="1" dirty="0" err="1">
                <a:latin typeface="Georgia"/>
              </a:rPr>
              <a:t>perswaded</a:t>
            </a:r>
            <a:r>
              <a:rPr lang="en-US" sz="1600" i="1" dirty="0">
                <a:latin typeface="Georgia"/>
              </a:rPr>
              <a:t>, that upon examination we shall find more than one half of those opinions, that prevail among mankind, to be owing to education, and that the principles, which are thus implicitly </a:t>
            </a:r>
            <a:r>
              <a:rPr lang="en-US" sz="1600" i="1" dirty="0" err="1">
                <a:latin typeface="Georgia"/>
              </a:rPr>
              <a:t>embrac’d</a:t>
            </a:r>
            <a:r>
              <a:rPr lang="en-US" sz="1600" i="1" dirty="0">
                <a:latin typeface="Georgia"/>
              </a:rPr>
              <a:t>, over-</a:t>
            </a:r>
            <a:r>
              <a:rPr lang="en-US" sz="1600" i="1" dirty="0" err="1">
                <a:latin typeface="Georgia"/>
              </a:rPr>
              <a:t>ballance</a:t>
            </a:r>
            <a:r>
              <a:rPr lang="en-US" sz="1600" i="1" dirty="0">
                <a:latin typeface="Georgia"/>
              </a:rPr>
              <a:t> those, which are owing either to abstract reasoning or experience.  . . .the imagination, by like means, may have ideas so strongly imprinted on it, and conceive them in so full a light, that they may operate upon the mind in the same manner with those, which the senses, memory, or reason present to us.</a:t>
            </a:r>
            <a:endParaRPr sz="1600" b="0" i="1" dirty="0">
              <a:latin typeface="Georgia"/>
            </a:endParaRPr>
          </a:p>
        </p:txBody>
      </p:sp>
      <p:pic>
        <p:nvPicPr>
          <p:cNvPr id="17" name="Picture 16">
            <a:extLst>
              <a:ext uri="{FF2B5EF4-FFF2-40B4-BE49-F238E27FC236}">
                <a16:creationId xmlns:a16="http://schemas.microsoft.com/office/drawing/2014/main" id="{E4832896-08BA-05A0-1E5A-39B71C224641}"/>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EAFEE335-5B3E-538D-C931-E7A57F3265F9}"/>
              </a:ext>
            </a:extLst>
          </p:cNvPr>
          <p:cNvSpPr txBox="1"/>
          <p:nvPr/>
        </p:nvSpPr>
        <p:spPr>
          <a:xfrm>
            <a:off x="658368" y="5943600"/>
            <a:ext cx="7863840" cy="320040"/>
          </a:xfrm>
          <a:prstGeom prst="rect">
            <a:avLst/>
          </a:prstGeom>
          <a:noFill/>
        </p:spPr>
        <p:txBody>
          <a:bodyPr wrap="square">
            <a:spAutoFit/>
          </a:bodyPr>
          <a:lstStyle/>
          <a:p>
            <a:pPr algn="l"/>
            <a:r>
              <a:rPr sz="1400" b="0" i="0" dirty="0">
                <a:solidFill>
                  <a:srgbClr val="555555"/>
                </a:solidFill>
                <a:latin typeface="Calibri"/>
              </a:rPr>
              <a:t>—</a:t>
            </a:r>
            <a:r>
              <a:rPr lang="en-US" sz="1400" b="0" i="0" dirty="0">
                <a:solidFill>
                  <a:srgbClr val="555555"/>
                </a:solidFill>
                <a:latin typeface="Calibri"/>
              </a:rPr>
              <a:t> Hume, </a:t>
            </a:r>
            <a:r>
              <a:rPr lang="en-US" sz="1400" b="0" i="1" dirty="0">
                <a:solidFill>
                  <a:srgbClr val="555555"/>
                </a:solidFill>
                <a:latin typeface="Calibri"/>
              </a:rPr>
              <a:t>Treatise</a:t>
            </a:r>
            <a:r>
              <a:rPr lang="en-US" sz="1400" b="0" i="0" dirty="0">
                <a:solidFill>
                  <a:srgbClr val="555555"/>
                </a:solidFill>
                <a:latin typeface="Calibri"/>
              </a:rPr>
              <a:t>, 1.3.10, 80-81.</a:t>
            </a:r>
            <a:endParaRPr sz="1400" b="0" i="0" dirty="0">
              <a:solidFill>
                <a:srgbClr val="555555"/>
              </a:solidFill>
              <a:latin typeface="Calibri"/>
            </a:endParaRPr>
          </a:p>
        </p:txBody>
      </p:sp>
    </p:spTree>
    <p:extLst>
      <p:ext uri="{BB962C8B-B14F-4D97-AF65-F5344CB8AC3E}">
        <p14:creationId xmlns:p14="http://schemas.microsoft.com/office/powerpoint/2010/main" val="269728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DEF0B-2168-BFDC-80FC-DE3387299BE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029D1FB-70EE-4CFA-6624-30F63F1F89E9}"/>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D65EF57A-6971-9559-3DBB-123FC2C0C85E}"/>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1AF05299-4BEF-1FE3-09E6-BC71346CFBDB}"/>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23B3E086-99B5-FD3F-737F-DCB883179EBF}"/>
              </a:ext>
            </a:extLst>
          </p:cNvPr>
          <p:cNvSpPr txBox="1"/>
          <p:nvPr/>
        </p:nvSpPr>
        <p:spPr>
          <a:xfrm>
            <a:off x="457200" y="457200"/>
            <a:ext cx="8229600" cy="411480"/>
          </a:xfrm>
          <a:prstGeom prst="rect">
            <a:avLst/>
          </a:prstGeom>
          <a:noFill/>
        </p:spPr>
        <p:txBody>
          <a:bodyPr wrap="square">
            <a:spAutoFit/>
          </a:bodyPr>
          <a:lstStyle/>
          <a:p>
            <a:pPr algn="l"/>
            <a:r>
              <a:rPr lang="en-US" sz="2000" b="1" dirty="0">
                <a:solidFill>
                  <a:srgbClr val="4F2683"/>
                </a:solidFill>
                <a:latin typeface="Calibri"/>
              </a:rPr>
              <a:t>Shared </a:t>
            </a:r>
            <a:r>
              <a:rPr lang="en-US" sz="2000" b="1" i="1" dirty="0">
                <a:solidFill>
                  <a:srgbClr val="4F2683"/>
                </a:solidFill>
                <a:latin typeface="Calibri"/>
              </a:rPr>
              <a:t>Explananda</a:t>
            </a:r>
            <a:r>
              <a:rPr lang="en-US" sz="2000" b="1" dirty="0">
                <a:solidFill>
                  <a:srgbClr val="4F2683"/>
                </a:solidFill>
                <a:latin typeface="Calibri"/>
              </a:rPr>
              <a:t>: Eloquence as a Source for Prejudices</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D626AAE3-ADE7-E35F-DAB3-186ED1CE420F}"/>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D75E6C57-450F-4793-47EA-8C17F48D18B7}"/>
              </a:ext>
            </a:extLst>
          </p:cNvPr>
          <p:cNvSpPr txBox="1"/>
          <p:nvPr/>
        </p:nvSpPr>
        <p:spPr>
          <a:xfrm>
            <a:off x="658368" y="1005840"/>
            <a:ext cx="7863840" cy="1815882"/>
          </a:xfrm>
          <a:prstGeom prst="rect">
            <a:avLst/>
          </a:prstGeom>
          <a:noFill/>
        </p:spPr>
        <p:txBody>
          <a:bodyPr wrap="square">
            <a:spAutoFit/>
          </a:bodyPr>
          <a:lstStyle/>
          <a:p>
            <a:pPr algn="l"/>
            <a:r>
              <a:rPr lang="en-US" sz="1600" b="0" i="1" dirty="0">
                <a:latin typeface="Georgia"/>
              </a:rPr>
              <a:t>Those who imagine things strongly express them strongly, and all those whom they persuade are convinced by their air and through sensible impression, rather than by the strength of arguments.  . . .</a:t>
            </a:r>
            <a:r>
              <a:rPr lang="en-US" sz="1600" i="1" dirty="0">
                <a:latin typeface="Georgia"/>
              </a:rPr>
              <a:t>a</a:t>
            </a:r>
            <a:r>
              <a:rPr lang="en-US" sz="1600" b="0" i="1" dirty="0">
                <a:latin typeface="Georgia"/>
              </a:rPr>
              <a:t> man penetrated by what he says usually impresses others, as an impassioned man always arouses the emotions of others. Even though his rhetoric is often irregular, it is nonetheless very persuasive, because his presence and manner make themselves felt, and thus act upon the imagination of men more vividly than the strongest discourses coldly delivered.</a:t>
            </a:r>
            <a:endParaRPr sz="1600" b="0" i="1" dirty="0">
              <a:latin typeface="Georgia"/>
            </a:endParaRPr>
          </a:p>
        </p:txBody>
      </p:sp>
      <p:sp>
        <p:nvSpPr>
          <p:cNvPr id="11" name="TextBox 10">
            <a:extLst>
              <a:ext uri="{FF2B5EF4-FFF2-40B4-BE49-F238E27FC236}">
                <a16:creationId xmlns:a16="http://schemas.microsoft.com/office/drawing/2014/main" id="{FEA2D49E-9200-AB10-801C-D6C94B47D185}"/>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dirty="0">
                <a:solidFill>
                  <a:srgbClr val="555555"/>
                </a:solidFill>
                <a:latin typeface="Calibri"/>
              </a:rPr>
              <a:t>Malebranche, </a:t>
            </a:r>
            <a:r>
              <a:rPr lang="en-US" sz="1400" i="1" dirty="0">
                <a:solidFill>
                  <a:srgbClr val="555555"/>
                </a:solidFill>
                <a:latin typeface="Calibri"/>
              </a:rPr>
              <a:t>Search</a:t>
            </a:r>
            <a:r>
              <a:rPr lang="en-US" sz="1400" dirty="0">
                <a:solidFill>
                  <a:srgbClr val="555555"/>
                </a:solidFill>
                <a:latin typeface="Calibri"/>
              </a:rPr>
              <a:t>, 2.3.1, 165-66.</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271DA478-779E-2E2D-B062-F3061F0FFAEE}"/>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38E2DA31-1FC2-E006-EC92-CEFF9A4DEA0B}"/>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2B34FDDD-4BD7-ED5C-C354-BF6740ACAF8B}"/>
              </a:ext>
            </a:extLst>
          </p:cNvPr>
          <p:cNvSpPr txBox="1"/>
          <p:nvPr/>
        </p:nvSpPr>
        <p:spPr>
          <a:xfrm>
            <a:off x="658368" y="3766667"/>
            <a:ext cx="7863840" cy="1323439"/>
          </a:xfrm>
          <a:prstGeom prst="rect">
            <a:avLst/>
          </a:prstGeom>
          <a:noFill/>
        </p:spPr>
        <p:txBody>
          <a:bodyPr wrap="square">
            <a:spAutoFit/>
          </a:bodyPr>
          <a:lstStyle/>
          <a:p>
            <a:pPr algn="l"/>
            <a:r>
              <a:rPr lang="en-US" sz="1600" b="0" i="1" dirty="0">
                <a:latin typeface="Georgia"/>
              </a:rPr>
              <a:t>’Tis difficult for us to withhold our assent from what is painted out to us in all the </a:t>
            </a:r>
            <a:r>
              <a:rPr lang="en-US" sz="1600" b="0" i="1" dirty="0" err="1">
                <a:latin typeface="Georgia"/>
              </a:rPr>
              <a:t>colours</a:t>
            </a:r>
            <a:r>
              <a:rPr lang="en-US" sz="1600" b="0" i="1" dirty="0">
                <a:latin typeface="Georgia"/>
              </a:rPr>
              <a:t> of eloquence; and the vivacity </a:t>
            </a:r>
            <a:r>
              <a:rPr lang="en-US" sz="1600" b="0" i="1" dirty="0" err="1">
                <a:latin typeface="Georgia"/>
              </a:rPr>
              <a:t>produc’d</a:t>
            </a:r>
            <a:r>
              <a:rPr lang="en-US" sz="1600" b="0" i="1" dirty="0">
                <a:latin typeface="Georgia"/>
              </a:rPr>
              <a:t> by the fancy is in many cases greater than that which arises from custom and experience. We are </a:t>
            </a:r>
            <a:r>
              <a:rPr lang="en-US" sz="1600" b="0" i="1" dirty="0" err="1">
                <a:latin typeface="Georgia"/>
              </a:rPr>
              <a:t>hurry’d</a:t>
            </a:r>
            <a:r>
              <a:rPr lang="en-US" sz="1600" b="0" i="1" dirty="0">
                <a:latin typeface="Georgia"/>
              </a:rPr>
              <a:t> away by the lively imagination of our author or companion; and even he himself is often a victim to his own fire and genius.</a:t>
            </a:r>
            <a:endParaRPr sz="1600" b="0" i="1" dirty="0">
              <a:latin typeface="Georgia"/>
            </a:endParaRPr>
          </a:p>
        </p:txBody>
      </p:sp>
      <p:pic>
        <p:nvPicPr>
          <p:cNvPr id="17" name="Picture 16">
            <a:extLst>
              <a:ext uri="{FF2B5EF4-FFF2-40B4-BE49-F238E27FC236}">
                <a16:creationId xmlns:a16="http://schemas.microsoft.com/office/drawing/2014/main" id="{0B89FC06-3E1B-E9B7-A327-445F745EA82E}"/>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8014F820-88DF-E69A-8536-B7D5834CA313}"/>
              </a:ext>
            </a:extLst>
          </p:cNvPr>
          <p:cNvSpPr txBox="1"/>
          <p:nvPr/>
        </p:nvSpPr>
        <p:spPr>
          <a:xfrm>
            <a:off x="658368" y="5943599"/>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Hume, </a:t>
            </a:r>
            <a:r>
              <a:rPr lang="en-US" sz="1400" b="0" i="1" dirty="0">
                <a:solidFill>
                  <a:srgbClr val="555555"/>
                </a:solidFill>
                <a:latin typeface="Calibri"/>
              </a:rPr>
              <a:t>Treatise</a:t>
            </a:r>
            <a:r>
              <a:rPr lang="en-US" sz="1400" b="0" i="0" dirty="0">
                <a:solidFill>
                  <a:srgbClr val="555555"/>
                </a:solidFill>
                <a:latin typeface="Calibri"/>
              </a:rPr>
              <a:t>, 1.3.</a:t>
            </a:r>
            <a:r>
              <a:rPr lang="en-US" sz="1400" dirty="0">
                <a:solidFill>
                  <a:srgbClr val="555555"/>
                </a:solidFill>
                <a:latin typeface="Calibri"/>
              </a:rPr>
              <a:t>10</a:t>
            </a:r>
            <a:r>
              <a:rPr lang="en-US" sz="1400" b="0" i="0" dirty="0">
                <a:solidFill>
                  <a:srgbClr val="555555"/>
                </a:solidFill>
                <a:latin typeface="Calibri"/>
              </a:rPr>
              <a:t>, 84.</a:t>
            </a:r>
            <a:endParaRPr sz="1400" b="0" i="0" dirty="0">
              <a:solidFill>
                <a:srgbClr val="555555"/>
              </a:solidFill>
              <a:latin typeface="Calibri"/>
            </a:endParaRPr>
          </a:p>
        </p:txBody>
      </p:sp>
    </p:spTree>
    <p:extLst>
      <p:ext uri="{BB962C8B-B14F-4D97-AF65-F5344CB8AC3E}">
        <p14:creationId xmlns:p14="http://schemas.microsoft.com/office/powerpoint/2010/main" val="294494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A0D9A-A225-A45C-0182-BDA6C59D6C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ED0FDC-3AD5-6F7B-5131-0D6DDC1E3406}"/>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B3A9785B-E62C-9DDC-D771-2DD1919F24E6}"/>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F3602893-A063-47BD-1ABF-C1CF8791318B}"/>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161341B0-0F3A-2ABD-76E5-BF11968E0C0F}"/>
              </a:ext>
            </a:extLst>
          </p:cNvPr>
          <p:cNvSpPr txBox="1"/>
          <p:nvPr/>
        </p:nvSpPr>
        <p:spPr>
          <a:xfrm>
            <a:off x="457200" y="457200"/>
            <a:ext cx="8229600" cy="411480"/>
          </a:xfrm>
          <a:prstGeom prst="rect">
            <a:avLst/>
          </a:prstGeom>
          <a:noFill/>
        </p:spPr>
        <p:txBody>
          <a:bodyPr wrap="square">
            <a:spAutoFit/>
          </a:bodyPr>
          <a:lstStyle/>
          <a:p>
            <a:pPr algn="l"/>
            <a:r>
              <a:rPr lang="en-US" sz="2000" b="1" dirty="0">
                <a:solidFill>
                  <a:srgbClr val="4F2683"/>
                </a:solidFill>
                <a:latin typeface="Calibri"/>
              </a:rPr>
              <a:t>Shared </a:t>
            </a:r>
            <a:r>
              <a:rPr lang="en-US" sz="2000" b="1" i="1" dirty="0">
                <a:solidFill>
                  <a:srgbClr val="4F2683"/>
                </a:solidFill>
                <a:latin typeface="Calibri"/>
              </a:rPr>
              <a:t>Explananda</a:t>
            </a:r>
            <a:r>
              <a:rPr lang="en-US" sz="2000" b="1" dirty="0">
                <a:solidFill>
                  <a:srgbClr val="4F2683"/>
                </a:solidFill>
                <a:latin typeface="Calibri"/>
              </a:rPr>
              <a:t>: Religious Experience as a Source for Prejudices</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4C2E9553-1332-BCDB-C273-55086F395238}"/>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408A9D34-AF55-D350-1041-CAF1000CD38E}"/>
              </a:ext>
            </a:extLst>
          </p:cNvPr>
          <p:cNvSpPr txBox="1"/>
          <p:nvPr/>
        </p:nvSpPr>
        <p:spPr>
          <a:xfrm>
            <a:off x="658368" y="1005840"/>
            <a:ext cx="7863840" cy="1569660"/>
          </a:xfrm>
          <a:prstGeom prst="rect">
            <a:avLst/>
          </a:prstGeom>
          <a:noFill/>
        </p:spPr>
        <p:txBody>
          <a:bodyPr wrap="square">
            <a:spAutoFit/>
          </a:bodyPr>
          <a:lstStyle/>
          <a:p>
            <a:pPr algn="l"/>
            <a:r>
              <a:rPr lang="en-US" sz="1600" b="0" i="1" dirty="0">
                <a:latin typeface="Georgia"/>
              </a:rPr>
              <a:t>The gravity with which they speak, the authority they have acquired over the minds of others, and their practice of confirming what they say with some passage from Sacred Scripture, will surely throw those who listen to them with respect into error, because not being capable of examining things thoroughly, they are victimized by manners and appearances. When error wears the livery of truth, it is often more respected than truth itself.</a:t>
            </a:r>
            <a:endParaRPr sz="1600" b="0" i="1" dirty="0">
              <a:latin typeface="Georgia"/>
            </a:endParaRPr>
          </a:p>
        </p:txBody>
      </p:sp>
      <p:sp>
        <p:nvSpPr>
          <p:cNvPr id="11" name="TextBox 10">
            <a:extLst>
              <a:ext uri="{FF2B5EF4-FFF2-40B4-BE49-F238E27FC236}">
                <a16:creationId xmlns:a16="http://schemas.microsoft.com/office/drawing/2014/main" id="{0AE732D2-FECD-E118-900A-685DD9FD647D}"/>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Malebranche, </a:t>
            </a:r>
            <a:r>
              <a:rPr lang="en-US" sz="1400" b="0" i="1" dirty="0">
                <a:solidFill>
                  <a:srgbClr val="555555"/>
                </a:solidFill>
                <a:latin typeface="Calibri"/>
              </a:rPr>
              <a:t>Search</a:t>
            </a:r>
            <a:r>
              <a:rPr lang="en-US" sz="1400" b="0" i="0" dirty="0">
                <a:solidFill>
                  <a:srgbClr val="555555"/>
                </a:solidFill>
                <a:latin typeface="Calibri"/>
              </a:rPr>
              <a:t>, 2.2.8, 157. </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18564A9F-D9E0-77A8-3725-CDDE61025C9B}"/>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0FA98425-1048-6B6D-3334-4D4575562A82}"/>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981542C0-C0BB-B2B8-28E7-FDEECBDB5C14}"/>
              </a:ext>
            </a:extLst>
          </p:cNvPr>
          <p:cNvSpPr txBox="1"/>
          <p:nvPr/>
        </p:nvSpPr>
        <p:spPr>
          <a:xfrm>
            <a:off x="658368" y="3611880"/>
            <a:ext cx="7863840" cy="2308324"/>
          </a:xfrm>
          <a:prstGeom prst="rect">
            <a:avLst/>
          </a:prstGeom>
          <a:noFill/>
        </p:spPr>
        <p:txBody>
          <a:bodyPr wrap="square">
            <a:spAutoFit/>
          </a:bodyPr>
          <a:lstStyle/>
          <a:p>
            <a:pPr algn="l"/>
            <a:r>
              <a:rPr lang="en-US" sz="1600" b="0" i="1" dirty="0">
                <a:latin typeface="Georgia"/>
              </a:rPr>
              <a:t>We may add to this a remark, that in matters of religion men take a pleasure in  being </a:t>
            </a:r>
            <a:r>
              <a:rPr lang="en-US" sz="1600" b="0" i="1" dirty="0" err="1">
                <a:latin typeface="Georgia"/>
              </a:rPr>
              <a:t>terrify’d</a:t>
            </a:r>
            <a:r>
              <a:rPr lang="en-US" sz="1600" b="0" i="1" dirty="0">
                <a:latin typeface="Georgia"/>
              </a:rPr>
              <a:t>, and that no preachers are so popular, as those who excite the most dismal and gloomy passions. In the common affairs of life, where we feel and are penetrated with the solidity of the subject, nothing can be more disagreeable than fear and terror; and ’tis only in dramatic performances and in religious discourses, that they ever give pleasure. In these latter cases the imagination reposes itself indolently on the idea; and the passion, being </a:t>
            </a:r>
            <a:r>
              <a:rPr lang="en-US" sz="1600" b="0" i="1" dirty="0" err="1">
                <a:latin typeface="Georgia"/>
              </a:rPr>
              <a:t>soften’d</a:t>
            </a:r>
            <a:r>
              <a:rPr lang="en-US" sz="1600" b="0" i="1" dirty="0">
                <a:latin typeface="Georgia"/>
              </a:rPr>
              <a:t> by the want of belief in the subject, has no more than the agreeable effect of enlivening the mind, and fixing the attention.</a:t>
            </a:r>
            <a:endParaRPr sz="1600" b="0" i="1" dirty="0">
              <a:latin typeface="Georgia"/>
            </a:endParaRPr>
          </a:p>
        </p:txBody>
      </p:sp>
      <p:pic>
        <p:nvPicPr>
          <p:cNvPr id="17" name="Picture 16">
            <a:extLst>
              <a:ext uri="{FF2B5EF4-FFF2-40B4-BE49-F238E27FC236}">
                <a16:creationId xmlns:a16="http://schemas.microsoft.com/office/drawing/2014/main" id="{A4B628C1-03A2-8C27-46C4-596FA2216A84}"/>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FC07E470-4DD2-CDEF-8310-163234E571CC}"/>
              </a:ext>
            </a:extLst>
          </p:cNvPr>
          <p:cNvSpPr txBox="1"/>
          <p:nvPr/>
        </p:nvSpPr>
        <p:spPr>
          <a:xfrm>
            <a:off x="658368" y="594360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Hume, </a:t>
            </a:r>
            <a:r>
              <a:rPr lang="en-US" sz="1400" b="0" i="1" dirty="0">
                <a:solidFill>
                  <a:srgbClr val="555555"/>
                </a:solidFill>
                <a:latin typeface="Calibri"/>
              </a:rPr>
              <a:t>Treatise</a:t>
            </a:r>
            <a:r>
              <a:rPr lang="en-US" sz="1400" b="0" i="0" dirty="0">
                <a:solidFill>
                  <a:srgbClr val="555555"/>
                </a:solidFill>
                <a:latin typeface="Calibri"/>
              </a:rPr>
              <a:t>, 1.3.9, 79.</a:t>
            </a:r>
            <a:endParaRPr sz="1400" b="0" i="0" dirty="0">
              <a:solidFill>
                <a:srgbClr val="555555"/>
              </a:solidFill>
              <a:latin typeface="Calibri"/>
            </a:endParaRPr>
          </a:p>
        </p:txBody>
      </p:sp>
    </p:spTree>
    <p:extLst>
      <p:ext uri="{BB962C8B-B14F-4D97-AF65-F5344CB8AC3E}">
        <p14:creationId xmlns:p14="http://schemas.microsoft.com/office/powerpoint/2010/main" val="2368843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  </a:t>
            </a:r>
            <a:r>
              <a:rPr lang="en-US" sz="1100" dirty="0">
                <a:solidFill>
                  <a:srgbClr val="FFFFFF"/>
                </a:solidFill>
                <a:latin typeface="Calibri"/>
              </a:rPr>
              <a:t>Malebranche and Hume</a:t>
            </a:r>
            <a:endParaRPr sz="1100" b="0" i="0" dirty="0">
              <a:solidFill>
                <a:srgbClr val="FFFFFF"/>
              </a:solidFill>
              <a:latin typeface="Calibri"/>
            </a:endParaRPr>
          </a:p>
        </p:txBody>
      </p:sp>
      <p:sp>
        <p:nvSpPr>
          <p:cNvPr id="8" name="TextBox 7"/>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Shared </a:t>
            </a:r>
            <a:r>
              <a:rPr lang="en-US" sz="2000" b="1" i="1" dirty="0">
                <a:solidFill>
                  <a:srgbClr val="4F2683"/>
                </a:solidFill>
                <a:latin typeface="Calibri"/>
              </a:rPr>
              <a:t>Explananda</a:t>
            </a:r>
            <a:r>
              <a:rPr lang="en-US" sz="2000" b="1" i="0" dirty="0">
                <a:solidFill>
                  <a:srgbClr val="4F2683"/>
                </a:solidFill>
                <a:latin typeface="Calibri"/>
              </a:rPr>
              <a:t>: National Character as a Source for </a:t>
            </a:r>
            <a:r>
              <a:rPr lang="en-US" sz="2000" b="1" dirty="0">
                <a:solidFill>
                  <a:srgbClr val="4F2683"/>
                </a:solidFill>
                <a:latin typeface="Calibri"/>
              </a:rPr>
              <a:t>Prejudices</a:t>
            </a:r>
            <a:endParaRPr sz="2000" b="1" i="0" dirty="0">
              <a:solidFill>
                <a:srgbClr val="4F2683"/>
              </a:solidFill>
              <a:latin typeface="Calibri"/>
            </a:endParaRPr>
          </a:p>
        </p:txBody>
      </p:sp>
      <p:sp>
        <p:nvSpPr>
          <p:cNvPr id="9" name="Rectangle 8"/>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 y="1005840"/>
            <a:ext cx="7863840" cy="1077218"/>
          </a:xfrm>
          <a:prstGeom prst="rect">
            <a:avLst/>
          </a:prstGeom>
          <a:noFill/>
        </p:spPr>
        <p:txBody>
          <a:bodyPr wrap="square">
            <a:spAutoFit/>
          </a:bodyPr>
          <a:lstStyle/>
          <a:p>
            <a:pPr algn="l"/>
            <a:r>
              <a:rPr lang="en-US" sz="1600" b="0" i="1" dirty="0">
                <a:latin typeface="Georgia"/>
              </a:rPr>
              <a:t>we must think like one another, and we must live by opinion as we act through imitation. . . . men's different passions, their inclinations, conditions, employments, qualities, studies, in short, all the different ways of living, causing very great differences in their ideas, make them fall into an infinite number of errors.</a:t>
            </a:r>
            <a:endParaRPr sz="1600" b="0" i="1" dirty="0">
              <a:latin typeface="Georgia"/>
            </a:endParaRPr>
          </a:p>
        </p:txBody>
      </p:sp>
      <p:sp>
        <p:nvSpPr>
          <p:cNvPr id="11" name="TextBox 10"/>
          <p:cNvSpPr txBox="1"/>
          <p:nvPr/>
        </p:nvSpPr>
        <p:spPr>
          <a:xfrm>
            <a:off x="658368" y="2834640"/>
            <a:ext cx="7863840" cy="320040"/>
          </a:xfrm>
          <a:prstGeom prst="rect">
            <a:avLst/>
          </a:prstGeom>
          <a:noFill/>
        </p:spPr>
        <p:txBody>
          <a:bodyPr wrap="square">
            <a:spAutoFit/>
          </a:bodyPr>
          <a:lstStyle/>
          <a:p>
            <a:pPr algn="l"/>
            <a:r>
              <a:rPr lang="en-US" sz="1400" b="0" i="0" dirty="0">
                <a:solidFill>
                  <a:srgbClr val="555555"/>
                </a:solidFill>
                <a:latin typeface="Calibri"/>
              </a:rPr>
              <a:t>— Malebranche, </a:t>
            </a:r>
            <a:r>
              <a:rPr lang="en-US" sz="1400" b="0" i="1" dirty="0">
                <a:solidFill>
                  <a:srgbClr val="555555"/>
                </a:solidFill>
                <a:latin typeface="Calibri"/>
              </a:rPr>
              <a:t>Search</a:t>
            </a:r>
            <a:r>
              <a:rPr lang="en-US" sz="1400" b="0" i="0" dirty="0">
                <a:solidFill>
                  <a:srgbClr val="555555"/>
                </a:solidFill>
                <a:latin typeface="Calibri"/>
              </a:rPr>
              <a:t>, Preface to the Elucidations, 541 and 2.2.2, 136</a:t>
            </a:r>
            <a:endParaRPr sz="1400" b="0" i="0" dirty="0">
              <a:solidFill>
                <a:srgbClr val="555555"/>
              </a:solidFill>
              <a:latin typeface="Calibri"/>
            </a:endParaRPr>
          </a:p>
        </p:txBody>
      </p:sp>
      <p:cxnSp>
        <p:nvCxnSpPr>
          <p:cNvPr id="12" name="Connector 11"/>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8368" y="3703320"/>
            <a:ext cx="7863840" cy="1077218"/>
          </a:xfrm>
          <a:prstGeom prst="rect">
            <a:avLst/>
          </a:prstGeom>
          <a:noFill/>
        </p:spPr>
        <p:txBody>
          <a:bodyPr wrap="square">
            <a:spAutoFit/>
          </a:bodyPr>
          <a:lstStyle/>
          <a:p>
            <a:pPr algn="l"/>
            <a:r>
              <a:rPr lang="en-US" sz="1600" b="0" i="1" dirty="0">
                <a:latin typeface="Georgia"/>
              </a:rPr>
              <a:t>the same set of manners will follow a nation and adhere to them over the whole globe . . . . the same disposition which gives us this propensity makes us enter deeply into each other's sentiments, and causes like passions and inclinations to run, as it were, by contagion, through the whole club or knot of companions.</a:t>
            </a:r>
            <a:endParaRPr sz="1600" b="0" i="1" dirty="0">
              <a:latin typeface="Georgia"/>
            </a:endParaRPr>
          </a:p>
        </p:txBody>
      </p:sp>
      <p:pic>
        <p:nvPicPr>
          <p:cNvPr id="17" name="Picture 16">
            <a:extLst>
              <a:ext uri="{FF2B5EF4-FFF2-40B4-BE49-F238E27FC236}">
                <a16:creationId xmlns:a16="http://schemas.microsoft.com/office/drawing/2014/main" id="{8211800E-F2AE-EF9A-5DF3-FBDD37808B59}"/>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7BCD79CD-97D4-EA51-82F8-EEF11B6C9ED4}"/>
              </a:ext>
            </a:extLst>
          </p:cNvPr>
          <p:cNvSpPr txBox="1"/>
          <p:nvPr/>
        </p:nvSpPr>
        <p:spPr>
          <a:xfrm>
            <a:off x="658368" y="5943600"/>
            <a:ext cx="7863840" cy="320040"/>
          </a:xfrm>
          <a:prstGeom prst="rect">
            <a:avLst/>
          </a:prstGeom>
          <a:noFill/>
        </p:spPr>
        <p:txBody>
          <a:bodyPr wrap="square">
            <a:spAutoFit/>
          </a:bodyPr>
          <a:lstStyle/>
          <a:p>
            <a:pPr algn="l"/>
            <a:r>
              <a:rPr lang="en-US" sz="1400" dirty="0">
                <a:solidFill>
                  <a:srgbClr val="555555"/>
                </a:solidFill>
                <a:latin typeface="Calibri"/>
              </a:rPr>
              <a:t>— </a:t>
            </a:r>
            <a:r>
              <a:rPr lang="en-US" sz="1400" b="0" i="0" dirty="0">
                <a:solidFill>
                  <a:srgbClr val="555555"/>
                </a:solidFill>
                <a:latin typeface="Calibri"/>
              </a:rPr>
              <a:t>Hume, </a:t>
            </a:r>
            <a:r>
              <a:rPr lang="en-US" sz="1400" b="0" i="1" dirty="0">
                <a:solidFill>
                  <a:srgbClr val="555555"/>
                </a:solidFill>
                <a:latin typeface="Calibri"/>
              </a:rPr>
              <a:t>“Of National Characters,</a:t>
            </a:r>
            <a:r>
              <a:rPr lang="en-US" sz="1400" i="1" dirty="0">
                <a:solidFill>
                  <a:srgbClr val="555555"/>
                </a:solidFill>
                <a:latin typeface="Calibri"/>
              </a:rPr>
              <a:t>” in Essays, Moral Political, and Literary</a:t>
            </a:r>
            <a:r>
              <a:rPr lang="en-US" sz="1400" dirty="0">
                <a:solidFill>
                  <a:srgbClr val="555555"/>
                </a:solidFill>
                <a:latin typeface="Calibri"/>
              </a:rPr>
              <a:t>, 166 and 164</a:t>
            </a:r>
            <a:endParaRPr sz="1400" b="0" i="1" dirty="0">
              <a:solidFill>
                <a:srgbClr val="555555"/>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3348F-E537-DDBE-2DCE-4FEE1EC4BEA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7DEE1F-DBD6-764A-3E63-988A7D9D9DED}"/>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629A8F6E-00AC-4445-AF0F-17D0AC5CFF87}"/>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4FED94AD-7A36-D767-0B5D-FB6B3DEE267A}"/>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DEAB9934-C394-F865-52E3-F02866EFA1EC}"/>
              </a:ext>
            </a:extLst>
          </p:cNvPr>
          <p:cNvSpPr txBox="1"/>
          <p:nvPr/>
        </p:nvSpPr>
        <p:spPr>
          <a:xfrm>
            <a:off x="457200" y="457200"/>
            <a:ext cx="8229600" cy="400110"/>
          </a:xfrm>
          <a:prstGeom prst="rect">
            <a:avLst/>
          </a:prstGeom>
          <a:noFill/>
        </p:spPr>
        <p:txBody>
          <a:bodyPr wrap="square">
            <a:spAutoFit/>
          </a:bodyPr>
          <a:lstStyle/>
          <a:p>
            <a:pPr algn="l"/>
            <a:r>
              <a:rPr lang="en-US" sz="2000" b="1" dirty="0">
                <a:solidFill>
                  <a:srgbClr val="4F2683"/>
                </a:solidFill>
                <a:latin typeface="Calibri"/>
              </a:rPr>
              <a:t>Shared </a:t>
            </a:r>
            <a:r>
              <a:rPr lang="en-US" sz="2000" b="1" i="1" dirty="0" err="1">
                <a:solidFill>
                  <a:srgbClr val="4F2683"/>
                </a:solidFill>
                <a:latin typeface="Calibri"/>
              </a:rPr>
              <a:t>Explanantia</a:t>
            </a:r>
            <a:r>
              <a:rPr lang="en-US" sz="2000" b="1" dirty="0">
                <a:solidFill>
                  <a:srgbClr val="4F2683"/>
                </a:solidFill>
                <a:latin typeface="Calibri"/>
              </a:rPr>
              <a:t>: Natural vs Moral Causes of Belief (Methodological)</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BAECE9EE-8EF8-81AD-EDD8-816C20B09DA2}"/>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217ACE46-E39F-B925-F8BC-61B0EDF27617}"/>
              </a:ext>
            </a:extLst>
          </p:cNvPr>
          <p:cNvSpPr txBox="1"/>
          <p:nvPr/>
        </p:nvSpPr>
        <p:spPr>
          <a:xfrm>
            <a:off x="658368" y="1005840"/>
            <a:ext cx="7863840" cy="1754326"/>
          </a:xfrm>
          <a:prstGeom prst="rect">
            <a:avLst/>
          </a:prstGeom>
          <a:noFill/>
        </p:spPr>
        <p:txBody>
          <a:bodyPr wrap="square">
            <a:spAutoFit/>
          </a:bodyPr>
          <a:lstStyle/>
          <a:p>
            <a:pPr algn="l"/>
            <a:r>
              <a:rPr lang="en-US" b="0" i="1" dirty="0">
                <a:latin typeface="Georgia"/>
              </a:rPr>
              <a:t>There are many particular causes, which could be calle</a:t>
            </a:r>
            <a:r>
              <a:rPr lang="en-US" i="1" dirty="0">
                <a:latin typeface="Georgia"/>
              </a:rPr>
              <a:t>d moral, of the changes that happen to the imagination of men, namely the different conditions, their different work—in a word their different ways of living—that must be considered because these kinds of changes are the causes of almost infinitely many errors, each person judging things by reference to his condition</a:t>
            </a:r>
            <a:r>
              <a:rPr lang="en-US" b="0" i="1" dirty="0">
                <a:latin typeface="Georgia"/>
              </a:rPr>
              <a:t>.</a:t>
            </a:r>
            <a:endParaRPr b="0" i="1" dirty="0">
              <a:latin typeface="Georgia"/>
            </a:endParaRPr>
          </a:p>
        </p:txBody>
      </p:sp>
      <p:sp>
        <p:nvSpPr>
          <p:cNvPr id="11" name="TextBox 10">
            <a:extLst>
              <a:ext uri="{FF2B5EF4-FFF2-40B4-BE49-F238E27FC236}">
                <a16:creationId xmlns:a16="http://schemas.microsoft.com/office/drawing/2014/main" id="{A09CD5BB-CD7A-622B-68BA-F5159ED86CE7}"/>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dirty="0">
                <a:solidFill>
                  <a:srgbClr val="555555"/>
                </a:solidFill>
                <a:latin typeface="Calibri"/>
              </a:rPr>
              <a:t>Malebranche, </a:t>
            </a:r>
            <a:r>
              <a:rPr lang="en-US" sz="1400" i="1" dirty="0">
                <a:solidFill>
                  <a:srgbClr val="555555"/>
                </a:solidFill>
                <a:latin typeface="Calibri"/>
              </a:rPr>
              <a:t>Search</a:t>
            </a:r>
            <a:r>
              <a:rPr lang="en-US" sz="1400" dirty="0">
                <a:solidFill>
                  <a:srgbClr val="555555"/>
                </a:solidFill>
                <a:latin typeface="Calibri"/>
              </a:rPr>
              <a:t>, 2.2.2, 134</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D6AB91A4-8A55-0A6E-354B-81DEB009005B}"/>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D8DD4A4C-091A-795A-0493-49203B54BFF1}"/>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46851F43-449A-3BA0-1E47-EC2E74BD4A19}"/>
              </a:ext>
            </a:extLst>
          </p:cNvPr>
          <p:cNvSpPr txBox="1"/>
          <p:nvPr/>
        </p:nvSpPr>
        <p:spPr>
          <a:xfrm>
            <a:off x="658368" y="3794760"/>
            <a:ext cx="7863840" cy="1477328"/>
          </a:xfrm>
          <a:prstGeom prst="rect">
            <a:avLst/>
          </a:prstGeom>
          <a:noFill/>
        </p:spPr>
        <p:txBody>
          <a:bodyPr wrap="square">
            <a:spAutoFit/>
          </a:bodyPr>
          <a:lstStyle/>
          <a:p>
            <a:pPr algn="l"/>
            <a:r>
              <a:rPr lang="en-US" b="0" i="1" dirty="0">
                <a:latin typeface="Georgia"/>
              </a:rPr>
              <a:t>By moral causes, I mean all circumstances, which are fitted to work on the </a:t>
            </a:r>
            <a:r>
              <a:rPr lang="en-US" i="1" dirty="0">
                <a:latin typeface="Georgia"/>
              </a:rPr>
              <a:t>mind as motives or reasons, and which render a peculiar set of manner habitual to us. Of this kind are, the nature of government, the revolutions of public affairs, the plenty or penury in which the people live, the situation of the nation with regard to its neighbors, and such like circumstances.</a:t>
            </a:r>
            <a:endParaRPr b="0" i="1" dirty="0">
              <a:latin typeface="Georgia"/>
            </a:endParaRPr>
          </a:p>
        </p:txBody>
      </p:sp>
      <p:pic>
        <p:nvPicPr>
          <p:cNvPr id="17" name="Picture 16">
            <a:extLst>
              <a:ext uri="{FF2B5EF4-FFF2-40B4-BE49-F238E27FC236}">
                <a16:creationId xmlns:a16="http://schemas.microsoft.com/office/drawing/2014/main" id="{80F3CB34-46F2-65AF-2905-37B358747968}"/>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5868FDE0-D219-337F-F72C-A5DC242856DA}"/>
              </a:ext>
            </a:extLst>
          </p:cNvPr>
          <p:cNvSpPr txBox="1"/>
          <p:nvPr/>
        </p:nvSpPr>
        <p:spPr>
          <a:xfrm>
            <a:off x="658368" y="5943600"/>
            <a:ext cx="7863840" cy="320040"/>
          </a:xfrm>
          <a:prstGeom prst="rect">
            <a:avLst/>
          </a:prstGeom>
          <a:noFill/>
        </p:spPr>
        <p:txBody>
          <a:bodyPr wrap="square">
            <a:spAutoFit/>
          </a:bodyPr>
          <a:lstStyle/>
          <a:p>
            <a:r>
              <a:rPr lang="en-US" sz="1400" dirty="0">
                <a:solidFill>
                  <a:srgbClr val="555555"/>
                </a:solidFill>
              </a:rPr>
              <a:t>— Hume, “Of National Characters,” in</a:t>
            </a:r>
            <a:r>
              <a:rPr lang="en-US" sz="1400" i="1" dirty="0">
                <a:solidFill>
                  <a:srgbClr val="555555"/>
                </a:solidFill>
              </a:rPr>
              <a:t> Essays, Moral Political, and Literary</a:t>
            </a:r>
            <a:r>
              <a:rPr lang="en-US" sz="1400" dirty="0">
                <a:solidFill>
                  <a:srgbClr val="555555"/>
                </a:solidFill>
              </a:rPr>
              <a:t>, 161</a:t>
            </a:r>
            <a:endParaRPr lang="en-US" sz="1400" i="1" dirty="0">
              <a:solidFill>
                <a:srgbClr val="555555"/>
              </a:solidFill>
            </a:endParaRPr>
          </a:p>
        </p:txBody>
      </p:sp>
    </p:spTree>
    <p:extLst>
      <p:ext uri="{BB962C8B-B14F-4D97-AF65-F5344CB8AC3E}">
        <p14:creationId xmlns:p14="http://schemas.microsoft.com/office/powerpoint/2010/main" val="4043994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C9F49-5B6F-7D3A-E893-5B6E5C76DD3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37424E-E714-86FD-BF1F-EE4D851B56FB}"/>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CED77595-2C3D-3EA0-0DF9-07591E3AF39C}"/>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F8F740BF-325F-87D1-7C24-080DDADAAC91}"/>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41244F39-D455-A82C-DFBB-D841C82A0400}"/>
              </a:ext>
            </a:extLst>
          </p:cNvPr>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Shared </a:t>
            </a:r>
            <a:r>
              <a:rPr lang="en-US" sz="2000" b="1" i="1" dirty="0" err="1">
                <a:solidFill>
                  <a:srgbClr val="4F2683"/>
                </a:solidFill>
                <a:latin typeface="Calibri"/>
              </a:rPr>
              <a:t>Explanantia</a:t>
            </a:r>
            <a:r>
              <a:rPr lang="en-US" sz="2000" b="1" i="0" dirty="0">
                <a:solidFill>
                  <a:srgbClr val="4F2683"/>
                </a:solidFill>
                <a:latin typeface="Calibri"/>
              </a:rPr>
              <a:t>: Belief as a Forceful Way of Conceiving (Doxastic Nature)</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46FB6520-19E9-97AA-9365-2344898F5D77}"/>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18DB25FB-11AF-7953-FA91-825907194C9E}"/>
              </a:ext>
            </a:extLst>
          </p:cNvPr>
          <p:cNvSpPr txBox="1"/>
          <p:nvPr/>
        </p:nvSpPr>
        <p:spPr>
          <a:xfrm>
            <a:off x="658368" y="1005840"/>
            <a:ext cx="7863840" cy="1815882"/>
          </a:xfrm>
          <a:prstGeom prst="rect">
            <a:avLst/>
          </a:prstGeom>
          <a:noFill/>
        </p:spPr>
        <p:txBody>
          <a:bodyPr wrap="square">
            <a:spAutoFit/>
          </a:bodyPr>
          <a:lstStyle/>
          <a:p>
            <a:pPr algn="l"/>
            <a:r>
              <a:rPr lang="en-US" sz="1600" b="0" i="1" dirty="0">
                <a:latin typeface="Georgia"/>
              </a:rPr>
              <a:t>We can see here that it [the soul] almost always blindly follows sensible impressions of the natural judgments of the senses . . . .   The first of these sensations are so strong and lively that the soul can hardly help realizing they belong to it in some way. As a result, the soul not only judges them to be in objects, but it also believes them to be in the members of its body . . . .   As for weak sensations, they affect </a:t>
            </a:r>
            <a:r>
              <a:rPr lang="en-US" sz="1600" i="1" dirty="0">
                <a:latin typeface="Georgia"/>
              </a:rPr>
              <a:t>the</a:t>
            </a:r>
            <a:r>
              <a:rPr lang="en-US" sz="1600" b="0" i="1" dirty="0">
                <a:latin typeface="Georgia"/>
              </a:rPr>
              <a:t> soul so little that it does not believe they belong to it, nor that they are within it or its own body, but that they are only in objects.</a:t>
            </a:r>
            <a:endParaRPr sz="1600" b="0" i="1" dirty="0">
              <a:latin typeface="Georgia"/>
            </a:endParaRPr>
          </a:p>
        </p:txBody>
      </p:sp>
      <p:sp>
        <p:nvSpPr>
          <p:cNvPr id="11" name="TextBox 10">
            <a:extLst>
              <a:ext uri="{FF2B5EF4-FFF2-40B4-BE49-F238E27FC236}">
                <a16:creationId xmlns:a16="http://schemas.microsoft.com/office/drawing/2014/main" id="{9E47EFD3-42F5-470B-4E02-8343AD81A67B}"/>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Malebranche</a:t>
            </a:r>
            <a:r>
              <a:rPr sz="1400" b="0" i="0" dirty="0">
                <a:solidFill>
                  <a:srgbClr val="555555"/>
                </a:solidFill>
                <a:latin typeface="Calibri"/>
              </a:rPr>
              <a:t>, </a:t>
            </a:r>
            <a:r>
              <a:rPr lang="en-US" sz="1400" i="1" dirty="0">
                <a:solidFill>
                  <a:srgbClr val="555555"/>
                </a:solidFill>
                <a:latin typeface="Calibri"/>
              </a:rPr>
              <a:t>Search, 1.3.7, 5</a:t>
            </a:r>
            <a:r>
              <a:rPr lang="en-US" sz="1400" dirty="0">
                <a:solidFill>
                  <a:srgbClr val="555555"/>
                </a:solidFill>
                <a:latin typeface="Calibri"/>
              </a:rPr>
              <a:t>8</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87443DC9-3F5B-AE36-F3A7-B0D70783B95F}"/>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E2B6120A-FF5C-759A-6041-505598CB9D02}"/>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2173BFF6-1E94-BC74-4C23-2F30AC33D7BD}"/>
              </a:ext>
            </a:extLst>
          </p:cNvPr>
          <p:cNvSpPr txBox="1"/>
          <p:nvPr/>
        </p:nvSpPr>
        <p:spPr>
          <a:xfrm>
            <a:off x="658368" y="3794760"/>
            <a:ext cx="7863840" cy="2062103"/>
          </a:xfrm>
          <a:prstGeom prst="rect">
            <a:avLst/>
          </a:prstGeom>
          <a:noFill/>
        </p:spPr>
        <p:txBody>
          <a:bodyPr wrap="square">
            <a:spAutoFit/>
          </a:bodyPr>
          <a:lstStyle/>
          <a:p>
            <a:r>
              <a:rPr lang="en-US" sz="1600" i="1" dirty="0">
                <a:latin typeface="Georgia"/>
              </a:rPr>
              <a:t>an opinion or belief is nothing but an idea, that is different from a fiction, not in the nature, or the order of its parts, but in the manner of its being </a:t>
            </a:r>
            <a:r>
              <a:rPr lang="en-US" sz="1600" i="1" dirty="0" err="1">
                <a:latin typeface="Georgia"/>
              </a:rPr>
              <a:t>conceiv’d</a:t>
            </a:r>
            <a:r>
              <a:rPr lang="en-US" sz="1600" i="1" dirty="0">
                <a:latin typeface="Georgia"/>
              </a:rPr>
              <a:t>.  . . . An idea assented to feels different from a fictitious idea, that the fancy alone presents to us: And this different feeling I </a:t>
            </a:r>
            <a:r>
              <a:rPr lang="en-US" sz="1600" i="1" dirty="0" err="1">
                <a:latin typeface="Georgia"/>
              </a:rPr>
              <a:t>endeavour</a:t>
            </a:r>
            <a:r>
              <a:rPr lang="en-US" sz="1600" i="1" dirty="0">
                <a:latin typeface="Georgia"/>
              </a:rPr>
              <a:t> to explain by calling it a superior force, or vivacity, or solidity, or firmness, or steadiness. This variety of terms, which may seem so unphilosophical, is intended only to express that act of the mind, which renders realities more present to us than fictions, causes them to weigh more in the thought, and gives them a superior influence on the passions and imagination.</a:t>
            </a:r>
            <a:endParaRPr sz="1600" b="0" i="1" dirty="0">
              <a:latin typeface="Georgia"/>
            </a:endParaRPr>
          </a:p>
        </p:txBody>
      </p:sp>
      <p:pic>
        <p:nvPicPr>
          <p:cNvPr id="17" name="Picture 16">
            <a:extLst>
              <a:ext uri="{FF2B5EF4-FFF2-40B4-BE49-F238E27FC236}">
                <a16:creationId xmlns:a16="http://schemas.microsoft.com/office/drawing/2014/main" id="{296D2A5D-2574-8468-0785-CA2EE3F0AE14}"/>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7ED350D0-3B6E-58B3-5284-7BA2F8777FBB}"/>
              </a:ext>
            </a:extLst>
          </p:cNvPr>
          <p:cNvSpPr txBox="1"/>
          <p:nvPr/>
        </p:nvSpPr>
        <p:spPr>
          <a:xfrm>
            <a:off x="521208" y="5966459"/>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Hume</a:t>
            </a:r>
            <a:r>
              <a:rPr sz="1400" b="0" i="0" dirty="0">
                <a:solidFill>
                  <a:srgbClr val="555555"/>
                </a:solidFill>
                <a:latin typeface="Calibri"/>
              </a:rPr>
              <a:t>, </a:t>
            </a:r>
            <a:r>
              <a:rPr lang="en-US" sz="1400" i="1" dirty="0">
                <a:solidFill>
                  <a:srgbClr val="555555"/>
                </a:solidFill>
                <a:latin typeface="Calibri"/>
              </a:rPr>
              <a:t>Treatise</a:t>
            </a:r>
            <a:r>
              <a:rPr sz="1400" b="0" i="0" dirty="0">
                <a:solidFill>
                  <a:srgbClr val="555555"/>
                </a:solidFill>
                <a:latin typeface="Calibri"/>
              </a:rPr>
              <a:t>, </a:t>
            </a:r>
            <a:r>
              <a:rPr lang="en-US" sz="1400" dirty="0">
                <a:solidFill>
                  <a:srgbClr val="555555"/>
                </a:solidFill>
                <a:latin typeface="Calibri"/>
              </a:rPr>
              <a:t>1.3.7, 68 </a:t>
            </a:r>
            <a:endParaRPr sz="1400" b="0" i="0" dirty="0">
              <a:solidFill>
                <a:srgbClr val="555555"/>
              </a:solidFill>
              <a:latin typeface="Calibri"/>
            </a:endParaRPr>
          </a:p>
        </p:txBody>
      </p:sp>
    </p:spTree>
    <p:extLst>
      <p:ext uri="{BB962C8B-B14F-4D97-AF65-F5344CB8AC3E}">
        <p14:creationId xmlns:p14="http://schemas.microsoft.com/office/powerpoint/2010/main" val="3020385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C0505-DC4E-C639-76AE-3371020691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E927544-A282-30CB-0B48-67AD1854C59A}"/>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8272349-E782-9817-DA26-8F43671430D2}"/>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3487A84C-B1CA-6828-564A-0036198E5E0D}"/>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B8147427-8C50-5A9B-982E-C5469549A2EB}"/>
              </a:ext>
            </a:extLst>
          </p:cNvPr>
          <p:cNvSpPr txBox="1"/>
          <p:nvPr/>
        </p:nvSpPr>
        <p:spPr>
          <a:xfrm>
            <a:off x="457200" y="457200"/>
            <a:ext cx="8229600" cy="707886"/>
          </a:xfrm>
          <a:prstGeom prst="rect">
            <a:avLst/>
          </a:prstGeom>
          <a:noFill/>
        </p:spPr>
        <p:txBody>
          <a:bodyPr wrap="square">
            <a:spAutoFit/>
          </a:bodyPr>
          <a:lstStyle/>
          <a:p>
            <a:pPr algn="l"/>
            <a:r>
              <a:rPr lang="en-US" sz="2000" b="1" i="0" dirty="0">
                <a:solidFill>
                  <a:srgbClr val="4F2683"/>
                </a:solidFill>
                <a:latin typeface="Calibri"/>
              </a:rPr>
              <a:t>Shared </a:t>
            </a:r>
            <a:r>
              <a:rPr lang="en-US" sz="2000" b="1" i="1" dirty="0" err="1">
                <a:solidFill>
                  <a:srgbClr val="4F2683"/>
                </a:solidFill>
                <a:latin typeface="Calibri"/>
              </a:rPr>
              <a:t>Explanantia</a:t>
            </a:r>
            <a:r>
              <a:rPr lang="en-US" sz="2000" b="1" i="0" dirty="0">
                <a:solidFill>
                  <a:srgbClr val="4F2683"/>
                </a:solidFill>
                <a:latin typeface="Calibri"/>
              </a:rPr>
              <a:t>: Transference of Doxastic Force </a:t>
            </a:r>
            <a:r>
              <a:rPr lang="en-US" sz="2000" b="1" dirty="0">
                <a:solidFill>
                  <a:srgbClr val="4F2683"/>
                </a:solidFill>
                <a:latin typeface="Calibri"/>
              </a:rPr>
              <a:t>through Vivacity (Doxastic Mechanism)</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14FF2D12-DD90-A8B6-3EEC-5D4FF986C630}"/>
              </a:ext>
            </a:extLst>
          </p:cNvPr>
          <p:cNvSpPr/>
          <p:nvPr/>
        </p:nvSpPr>
        <p:spPr>
          <a:xfrm>
            <a:off x="457200" y="1113654"/>
            <a:ext cx="64008" cy="1656186"/>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3A68DD95-7B5C-BC00-E0A1-2F2F1C128F78}"/>
              </a:ext>
            </a:extLst>
          </p:cNvPr>
          <p:cNvSpPr txBox="1"/>
          <p:nvPr/>
        </p:nvSpPr>
        <p:spPr>
          <a:xfrm>
            <a:off x="640080" y="1113654"/>
            <a:ext cx="7863840" cy="1569660"/>
          </a:xfrm>
          <a:prstGeom prst="rect">
            <a:avLst/>
          </a:prstGeom>
          <a:noFill/>
        </p:spPr>
        <p:txBody>
          <a:bodyPr wrap="square">
            <a:spAutoFit/>
          </a:bodyPr>
          <a:lstStyle/>
          <a:p>
            <a:pPr algn="l"/>
            <a:r>
              <a:rPr lang="en-US" sz="1600" b="0" i="1" dirty="0">
                <a:latin typeface="Georgia"/>
              </a:rPr>
              <a:t>The senses and the imagination differ only be degree, and it is the breadth and depth of the brain traces that cause the soul to sense objects. These traces enable the soul to judge object as present and capable of affecting it . . . . </a:t>
            </a:r>
            <a:r>
              <a:rPr lang="en-US" sz="1600" i="1" dirty="0">
                <a:latin typeface="Georgia"/>
              </a:rPr>
              <a:t>When the traces of an object are slight, the soul only imagines the object, it does not judge as present or regard it as of significant size and importance. But to the extent that these traces become larger and deeper, the soul judges the object as larger and more important.</a:t>
            </a:r>
            <a:endParaRPr sz="1600" b="0" i="1" dirty="0">
              <a:latin typeface="Georgia"/>
            </a:endParaRPr>
          </a:p>
        </p:txBody>
      </p:sp>
      <p:sp>
        <p:nvSpPr>
          <p:cNvPr id="11" name="TextBox 10">
            <a:extLst>
              <a:ext uri="{FF2B5EF4-FFF2-40B4-BE49-F238E27FC236}">
                <a16:creationId xmlns:a16="http://schemas.microsoft.com/office/drawing/2014/main" id="{5A9B2171-E11B-1742-7E34-71F3D02D13F7}"/>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dirty="0">
                <a:solidFill>
                  <a:srgbClr val="555555"/>
                </a:solidFill>
                <a:latin typeface="Calibri"/>
              </a:rPr>
              <a:t>Malebranche, </a:t>
            </a:r>
            <a:r>
              <a:rPr lang="en-CA" sz="1400" i="1" dirty="0">
                <a:solidFill>
                  <a:srgbClr val="555555"/>
                </a:solidFill>
                <a:latin typeface="Calibri"/>
              </a:rPr>
              <a:t>Search</a:t>
            </a:r>
            <a:r>
              <a:rPr lang="en-CA" sz="1400" dirty="0">
                <a:solidFill>
                  <a:srgbClr val="555555"/>
                </a:solidFill>
                <a:latin typeface="Calibri"/>
              </a:rPr>
              <a:t>, 2.3.1, 164.</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4A56BAEA-7044-84CB-D79B-88C415AA3B96}"/>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6C0F845-56A9-28CF-5071-005E9B419599}"/>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21A91EB3-4494-1E9C-F348-7F9585EC48A6}"/>
              </a:ext>
            </a:extLst>
          </p:cNvPr>
          <p:cNvSpPr txBox="1"/>
          <p:nvPr/>
        </p:nvSpPr>
        <p:spPr>
          <a:xfrm>
            <a:off x="658368" y="3794760"/>
            <a:ext cx="7863840" cy="1077218"/>
          </a:xfrm>
          <a:prstGeom prst="rect">
            <a:avLst/>
          </a:prstGeom>
          <a:noFill/>
        </p:spPr>
        <p:txBody>
          <a:bodyPr wrap="square">
            <a:spAutoFit/>
          </a:bodyPr>
          <a:lstStyle/>
          <a:p>
            <a:pPr algn="l"/>
            <a:r>
              <a:rPr lang="en-US" sz="1600" b="0" i="1" dirty="0">
                <a:latin typeface="Georgia"/>
              </a:rPr>
              <a:t>I </a:t>
            </a:r>
            <a:r>
              <a:rPr lang="en-US" sz="1600" b="0" i="1" dirty="0" err="1">
                <a:latin typeface="Georgia"/>
              </a:rPr>
              <a:t>wou’d</a:t>
            </a:r>
            <a:r>
              <a:rPr lang="en-US" sz="1600" b="0" i="1" dirty="0">
                <a:latin typeface="Georgia"/>
              </a:rPr>
              <a:t> willingly establish it as a general maxim in the science of human nature, that when an impression becomes present to us, it not only transports the mind to such ideas as are related to it, but likewise communicates to them a share of its force and vivacity.</a:t>
            </a:r>
            <a:endParaRPr sz="1600" b="0" i="1" dirty="0">
              <a:latin typeface="Georgia"/>
            </a:endParaRPr>
          </a:p>
        </p:txBody>
      </p:sp>
      <p:pic>
        <p:nvPicPr>
          <p:cNvPr id="17" name="Picture 16">
            <a:extLst>
              <a:ext uri="{FF2B5EF4-FFF2-40B4-BE49-F238E27FC236}">
                <a16:creationId xmlns:a16="http://schemas.microsoft.com/office/drawing/2014/main" id="{6664D3EA-A911-BA63-0E19-2C115C108361}"/>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2417F94D-5606-B93C-B5B7-BCB04F498202}"/>
              </a:ext>
            </a:extLst>
          </p:cNvPr>
          <p:cNvSpPr txBox="1"/>
          <p:nvPr/>
        </p:nvSpPr>
        <p:spPr>
          <a:xfrm>
            <a:off x="658368" y="594360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Hume</a:t>
            </a:r>
            <a:r>
              <a:rPr sz="1400" b="0" i="0" dirty="0">
                <a:solidFill>
                  <a:srgbClr val="555555"/>
                </a:solidFill>
                <a:latin typeface="Calibri"/>
              </a:rPr>
              <a:t>, </a:t>
            </a:r>
            <a:r>
              <a:rPr lang="en-US" sz="1400" b="0" i="0" dirty="0">
                <a:solidFill>
                  <a:srgbClr val="555555"/>
                </a:solidFill>
                <a:latin typeface="Calibri"/>
              </a:rPr>
              <a:t>Treatise</a:t>
            </a:r>
            <a:r>
              <a:rPr sz="1400" b="0" i="0" dirty="0">
                <a:solidFill>
                  <a:srgbClr val="555555"/>
                </a:solidFill>
                <a:latin typeface="Calibri"/>
              </a:rPr>
              <a:t>, </a:t>
            </a:r>
            <a:r>
              <a:rPr lang="en-US" sz="1400" b="0" i="0" dirty="0">
                <a:solidFill>
                  <a:srgbClr val="555555"/>
                </a:solidFill>
                <a:latin typeface="Calibri"/>
              </a:rPr>
              <a:t>1.3.8, 69.</a:t>
            </a:r>
            <a:endParaRPr sz="1400" b="0" i="0" dirty="0">
              <a:solidFill>
                <a:srgbClr val="555555"/>
              </a:solidFill>
              <a:latin typeface="Calibri"/>
            </a:endParaRPr>
          </a:p>
        </p:txBody>
      </p:sp>
    </p:spTree>
    <p:extLst>
      <p:ext uri="{BB962C8B-B14F-4D97-AF65-F5344CB8AC3E}">
        <p14:creationId xmlns:p14="http://schemas.microsoft.com/office/powerpoint/2010/main" val="217662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0C628-A69A-FA14-07C6-702BB39296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9817D53-A782-3BB8-488D-FD0EA2524460}"/>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DC3BB151-283C-3115-43E5-134C5B2C904C}"/>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16D8114F-9A4B-B951-1396-FAC494797752}"/>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5D5E27F6-3306-B184-A7F5-056EE5E90ADD}"/>
              </a:ext>
            </a:extLst>
          </p:cNvPr>
          <p:cNvSpPr txBox="1"/>
          <p:nvPr/>
        </p:nvSpPr>
        <p:spPr>
          <a:xfrm>
            <a:off x="469900" y="457200"/>
            <a:ext cx="8229600" cy="707886"/>
          </a:xfrm>
          <a:prstGeom prst="rect">
            <a:avLst/>
          </a:prstGeom>
          <a:noFill/>
        </p:spPr>
        <p:txBody>
          <a:bodyPr wrap="square">
            <a:spAutoFit/>
          </a:bodyPr>
          <a:lstStyle/>
          <a:p>
            <a:pPr algn="l">
              <a:spcAft>
                <a:spcPts val="1200"/>
              </a:spcAft>
            </a:pPr>
            <a:r>
              <a:rPr lang="en-US" sz="2000" b="1" i="0" dirty="0">
                <a:solidFill>
                  <a:srgbClr val="4F2683"/>
                </a:solidFill>
                <a:latin typeface="Calibri"/>
              </a:rPr>
              <a:t>Shared </a:t>
            </a:r>
            <a:r>
              <a:rPr lang="en-US" sz="2000" b="1" i="0" dirty="0" err="1">
                <a:solidFill>
                  <a:srgbClr val="4F2683"/>
                </a:solidFill>
                <a:latin typeface="Calibri"/>
              </a:rPr>
              <a:t>Explanantia</a:t>
            </a:r>
            <a:r>
              <a:rPr lang="en-US" sz="2000" b="1" i="0" dirty="0">
                <a:solidFill>
                  <a:srgbClr val="4F2683"/>
                </a:solidFill>
                <a:latin typeface="Calibri"/>
              </a:rPr>
              <a:t>: Custom as the Determinate of Vivac</a:t>
            </a:r>
            <a:r>
              <a:rPr lang="en-US" sz="2000" b="1" dirty="0">
                <a:solidFill>
                  <a:srgbClr val="4F2683"/>
                </a:solidFill>
                <a:latin typeface="Calibri"/>
              </a:rPr>
              <a:t>ity (Doxastic Mechanism)</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5279C5D1-7DB3-D776-6902-A21D0BE870A2}"/>
              </a:ext>
            </a:extLst>
          </p:cNvPr>
          <p:cNvSpPr/>
          <p:nvPr/>
        </p:nvSpPr>
        <p:spPr>
          <a:xfrm>
            <a:off x="469900" y="1302246"/>
            <a:ext cx="51308" cy="1440954"/>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42424C32-AC9B-905D-42E2-546283AEE4D2}"/>
              </a:ext>
            </a:extLst>
          </p:cNvPr>
          <p:cNvSpPr txBox="1"/>
          <p:nvPr/>
        </p:nvSpPr>
        <p:spPr>
          <a:xfrm>
            <a:off x="658368" y="1240232"/>
            <a:ext cx="7863840" cy="1323439"/>
          </a:xfrm>
          <a:prstGeom prst="rect">
            <a:avLst/>
          </a:prstGeom>
          <a:noFill/>
        </p:spPr>
        <p:txBody>
          <a:bodyPr wrap="square">
            <a:spAutoFit/>
          </a:bodyPr>
          <a:lstStyle/>
          <a:p>
            <a:r>
              <a:rPr lang="en-US" sz="1600" i="1" dirty="0">
                <a:latin typeface="Georgia"/>
              </a:rPr>
              <a:t>since repetition of the encounter of the same ideas with the same traces is necessary to form a durable connection, because a first encounter, unaccompanied by a violent movement of the animal spirits, cannot make strong connections.  …those not accustomed 10 them, because they have not strengthened the connection of these abstract ideas with their traces through continual meditation</a:t>
            </a:r>
            <a:endParaRPr sz="1600" b="0" i="1" dirty="0">
              <a:latin typeface="Georgia"/>
            </a:endParaRPr>
          </a:p>
        </p:txBody>
      </p:sp>
      <p:sp>
        <p:nvSpPr>
          <p:cNvPr id="11" name="TextBox 10">
            <a:extLst>
              <a:ext uri="{FF2B5EF4-FFF2-40B4-BE49-F238E27FC236}">
                <a16:creationId xmlns:a16="http://schemas.microsoft.com/office/drawing/2014/main" id="{67F6972B-BE7B-A321-0D73-3368CA06F207}"/>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dirty="0">
                <a:solidFill>
                  <a:srgbClr val="555555"/>
                </a:solidFill>
                <a:latin typeface="Calibri"/>
              </a:rPr>
              <a:t>Malebranche, </a:t>
            </a:r>
            <a:r>
              <a:rPr lang="en-CA" sz="1400" i="1" dirty="0">
                <a:solidFill>
                  <a:srgbClr val="555555"/>
                </a:solidFill>
                <a:latin typeface="Calibri"/>
              </a:rPr>
              <a:t>Search</a:t>
            </a:r>
            <a:r>
              <a:rPr lang="en-CA" sz="1400" dirty="0">
                <a:solidFill>
                  <a:srgbClr val="555555"/>
                </a:solidFill>
                <a:latin typeface="Calibri"/>
              </a:rPr>
              <a:t>, 2.1.5, 104.</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681B6EFE-4D34-473E-9B0B-E581BB265D11}"/>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C6BD117-A9B3-3BF4-1A7A-D2E897DEC651}"/>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10A4C71B-53E9-C81D-8A59-772B80683171}"/>
              </a:ext>
            </a:extLst>
          </p:cNvPr>
          <p:cNvSpPr txBox="1"/>
          <p:nvPr/>
        </p:nvSpPr>
        <p:spPr>
          <a:xfrm>
            <a:off x="658368" y="3794760"/>
            <a:ext cx="7863840" cy="1815882"/>
          </a:xfrm>
          <a:prstGeom prst="rect">
            <a:avLst/>
          </a:prstGeom>
          <a:noFill/>
        </p:spPr>
        <p:txBody>
          <a:bodyPr wrap="square">
            <a:spAutoFit/>
          </a:bodyPr>
          <a:lstStyle/>
          <a:p>
            <a:r>
              <a:rPr lang="en-US" sz="1600" i="1" dirty="0">
                <a:latin typeface="Georgia"/>
              </a:rPr>
              <a:t>’Tis by habit we make the transition from cause to effect; and ’tis from some present impression we borrow that vivacity, which we diffuse over the correlative idea. But when we have not </a:t>
            </a:r>
            <a:r>
              <a:rPr lang="en-US" sz="1600" i="1" dirty="0" err="1">
                <a:latin typeface="Georgia"/>
              </a:rPr>
              <a:t>observ’d</a:t>
            </a:r>
            <a:r>
              <a:rPr lang="en-US" sz="1600" i="1" dirty="0">
                <a:latin typeface="Georgia"/>
              </a:rPr>
              <a:t> a sufficient number of instances, to produce a strong habit; or when these instances are contrary to each other . . . in all these cases the evidence diminishes by the diminution of the force and intenseness of the idea.  . . .Without considering these judgments as the effects of custom on the imagination, we shall lose ourselves in perpetual contradiction and absurdity.</a:t>
            </a:r>
            <a:endParaRPr sz="1600" b="0" i="1" dirty="0">
              <a:latin typeface="Georgia"/>
            </a:endParaRPr>
          </a:p>
        </p:txBody>
      </p:sp>
      <p:pic>
        <p:nvPicPr>
          <p:cNvPr id="17" name="Picture 16">
            <a:extLst>
              <a:ext uri="{FF2B5EF4-FFF2-40B4-BE49-F238E27FC236}">
                <a16:creationId xmlns:a16="http://schemas.microsoft.com/office/drawing/2014/main" id="{A45CFA51-8EBB-4DB6-8DBD-80FFC8EFC8A8}"/>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E29843A1-B882-73EF-CB53-1DA93FC392CB}"/>
              </a:ext>
            </a:extLst>
          </p:cNvPr>
          <p:cNvSpPr txBox="1"/>
          <p:nvPr/>
        </p:nvSpPr>
        <p:spPr>
          <a:xfrm>
            <a:off x="658368" y="5943600"/>
            <a:ext cx="7863840" cy="320040"/>
          </a:xfrm>
          <a:prstGeom prst="rect">
            <a:avLst/>
          </a:prstGeom>
          <a:noFill/>
        </p:spPr>
        <p:txBody>
          <a:bodyPr wrap="square">
            <a:spAutoFit/>
          </a:bodyPr>
          <a:lstStyle/>
          <a:p>
            <a:pPr algn="l"/>
            <a:r>
              <a:rPr sz="1400" b="0" i="0" dirty="0">
                <a:solidFill>
                  <a:srgbClr val="555555"/>
                </a:solidFill>
                <a:latin typeface="Calibri"/>
              </a:rPr>
              <a:t>— </a:t>
            </a:r>
            <a:r>
              <a:rPr lang="en-US" sz="1400" b="0" i="0" dirty="0">
                <a:solidFill>
                  <a:srgbClr val="555555"/>
                </a:solidFill>
                <a:latin typeface="Calibri"/>
              </a:rPr>
              <a:t>Hume</a:t>
            </a:r>
            <a:r>
              <a:rPr sz="1400" b="0" i="0" dirty="0">
                <a:solidFill>
                  <a:srgbClr val="555555"/>
                </a:solidFill>
                <a:latin typeface="Calibri"/>
              </a:rPr>
              <a:t>, </a:t>
            </a:r>
            <a:r>
              <a:rPr lang="en-US" sz="1400" b="0" i="0" dirty="0">
                <a:solidFill>
                  <a:srgbClr val="555555"/>
                </a:solidFill>
                <a:latin typeface="Calibri"/>
              </a:rPr>
              <a:t>Treatise</a:t>
            </a:r>
            <a:r>
              <a:rPr sz="1400" b="0" i="0" dirty="0">
                <a:solidFill>
                  <a:srgbClr val="555555"/>
                </a:solidFill>
                <a:latin typeface="Calibri"/>
              </a:rPr>
              <a:t>, </a:t>
            </a:r>
            <a:r>
              <a:rPr lang="en-US" sz="1400" b="0" i="0" dirty="0">
                <a:solidFill>
                  <a:srgbClr val="555555"/>
                </a:solidFill>
                <a:latin typeface="Calibri"/>
              </a:rPr>
              <a:t>1.3.13, 104.</a:t>
            </a:r>
            <a:endParaRPr sz="1400" b="0" i="0" dirty="0">
              <a:solidFill>
                <a:srgbClr val="555555"/>
              </a:solidFill>
              <a:latin typeface="Calibri"/>
            </a:endParaRPr>
          </a:p>
        </p:txBody>
      </p:sp>
    </p:spTree>
    <p:extLst>
      <p:ext uri="{BB962C8B-B14F-4D97-AF65-F5344CB8AC3E}">
        <p14:creationId xmlns:p14="http://schemas.microsoft.com/office/powerpoint/2010/main" val="3676018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52E23-FCF6-23B4-A0D3-346D914B21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3171F4-57F5-A1DC-564C-0DB237C8BDD1}"/>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FF8D3608-9A78-1168-FC63-CAEFDCA8EAE1}"/>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DA10EFE8-E630-63EE-7CD3-D18E6DD47D0B}"/>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C24415CA-5D8E-D5F9-49DD-C5E41263FD3D}"/>
              </a:ext>
            </a:extLst>
          </p:cNvPr>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Shared </a:t>
            </a:r>
            <a:r>
              <a:rPr lang="en-US" sz="2000" b="1" i="1" dirty="0" err="1">
                <a:solidFill>
                  <a:srgbClr val="4F2683"/>
                </a:solidFill>
                <a:latin typeface="Calibri"/>
              </a:rPr>
              <a:t>Explanantia</a:t>
            </a:r>
            <a:r>
              <a:rPr lang="en-US" sz="2000" b="1" i="0" dirty="0">
                <a:solidFill>
                  <a:srgbClr val="4F2683"/>
                </a:solidFill>
                <a:latin typeface="Calibri"/>
              </a:rPr>
              <a:t>: </a:t>
            </a:r>
            <a:r>
              <a:rPr lang="en-US" sz="2000" b="1" dirty="0">
                <a:solidFill>
                  <a:srgbClr val="4F2683"/>
                </a:solidFill>
                <a:latin typeface="Calibri"/>
              </a:rPr>
              <a:t>Natural Compulsion of Belief (Doxastic Intransigence)</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0D332A36-C97F-EAC1-21C7-E81242D18350}"/>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15C678C0-EC09-4D77-516A-5F9A89BC88D8}"/>
              </a:ext>
            </a:extLst>
          </p:cNvPr>
          <p:cNvSpPr txBox="1"/>
          <p:nvPr/>
        </p:nvSpPr>
        <p:spPr>
          <a:xfrm>
            <a:off x="658368" y="1005840"/>
            <a:ext cx="7863840" cy="830997"/>
          </a:xfrm>
          <a:prstGeom prst="rect">
            <a:avLst/>
          </a:prstGeom>
          <a:noFill/>
        </p:spPr>
        <p:txBody>
          <a:bodyPr wrap="square">
            <a:spAutoFit/>
          </a:bodyPr>
          <a:lstStyle/>
          <a:p>
            <a:r>
              <a:rPr lang="en-US" sz="1600" i="1" dirty="0">
                <a:latin typeface="Georgia"/>
              </a:rPr>
              <a:t>The brain's traces do not obey the soul nor are they eradicated at its command: rather, they resist it and even force it to consider objects in such a way as to agitate and disturb it on behalf of the passions.</a:t>
            </a:r>
            <a:endParaRPr sz="1600" b="0" i="1" dirty="0">
              <a:latin typeface="Georgia"/>
            </a:endParaRPr>
          </a:p>
        </p:txBody>
      </p:sp>
      <p:sp>
        <p:nvSpPr>
          <p:cNvPr id="11" name="TextBox 10">
            <a:extLst>
              <a:ext uri="{FF2B5EF4-FFF2-40B4-BE49-F238E27FC236}">
                <a16:creationId xmlns:a16="http://schemas.microsoft.com/office/drawing/2014/main" id="{77281D17-D1E9-8CC7-F073-41715BDB3BDB}"/>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dirty="0">
                <a:solidFill>
                  <a:srgbClr val="555555"/>
                </a:solidFill>
                <a:latin typeface="Calibri"/>
              </a:rPr>
              <a:t>Malebranche, </a:t>
            </a:r>
            <a:r>
              <a:rPr lang="en-CA" sz="1400" i="1" dirty="0">
                <a:solidFill>
                  <a:srgbClr val="555555"/>
                </a:solidFill>
                <a:latin typeface="Calibri"/>
              </a:rPr>
              <a:t>Search</a:t>
            </a:r>
            <a:r>
              <a:rPr lang="en-CA" sz="1400" dirty="0">
                <a:solidFill>
                  <a:srgbClr val="555555"/>
                </a:solidFill>
                <a:latin typeface="Calibri"/>
              </a:rPr>
              <a:t>, 5.11, 402.</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222A6DD1-A561-A204-136C-0CF82C92E856}"/>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1DCF80CD-C574-8F7B-E125-662E99911B52}"/>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F33B2EC0-8C80-54C6-E99B-42C2FC71277E}"/>
              </a:ext>
            </a:extLst>
          </p:cNvPr>
          <p:cNvSpPr txBox="1"/>
          <p:nvPr/>
        </p:nvSpPr>
        <p:spPr>
          <a:xfrm>
            <a:off x="658368" y="3794760"/>
            <a:ext cx="7863840" cy="1077218"/>
          </a:xfrm>
          <a:prstGeom prst="rect">
            <a:avLst/>
          </a:prstGeom>
          <a:noFill/>
        </p:spPr>
        <p:txBody>
          <a:bodyPr wrap="square">
            <a:spAutoFit/>
          </a:bodyPr>
          <a:lstStyle/>
          <a:p>
            <a:r>
              <a:rPr lang="en-US" sz="1600" i="1" dirty="0">
                <a:latin typeface="Georgia"/>
              </a:rPr>
              <a:t>as it feels that ’tis in a manner necessarily </a:t>
            </a:r>
            <a:r>
              <a:rPr lang="en-US" sz="1600" i="1" dirty="0" err="1">
                <a:latin typeface="Georgia"/>
              </a:rPr>
              <a:t>determin’d</a:t>
            </a:r>
            <a:r>
              <a:rPr lang="en-US" sz="1600" i="1" dirty="0">
                <a:latin typeface="Georgia"/>
              </a:rPr>
              <a:t> to view these particular ideas, and that the custom or relation, by which it is </a:t>
            </a:r>
            <a:r>
              <a:rPr lang="en-US" sz="1600" i="1" dirty="0" err="1">
                <a:latin typeface="Georgia"/>
              </a:rPr>
              <a:t>determin’d</a:t>
            </a:r>
            <a:r>
              <a:rPr lang="en-US" sz="1600" i="1" dirty="0">
                <a:latin typeface="Georgia"/>
              </a:rPr>
              <a:t>, admits not of the least change, it forms them into a new system, which it likewise dignifies with the title of realities.</a:t>
            </a:r>
            <a:endParaRPr sz="1600" b="0" i="1" dirty="0">
              <a:latin typeface="Georgia"/>
            </a:endParaRPr>
          </a:p>
        </p:txBody>
      </p:sp>
      <p:pic>
        <p:nvPicPr>
          <p:cNvPr id="17" name="Picture 16">
            <a:extLst>
              <a:ext uri="{FF2B5EF4-FFF2-40B4-BE49-F238E27FC236}">
                <a16:creationId xmlns:a16="http://schemas.microsoft.com/office/drawing/2014/main" id="{8B3BBBB6-6D13-DB38-1877-247557496591}"/>
              </a:ext>
            </a:extLst>
          </p:cNvPr>
          <p:cNvPicPr>
            <a:picLocks noChangeAspect="1"/>
          </p:cNvPicPr>
          <p:nvPr/>
        </p:nvPicPr>
        <p:blipFill>
          <a:blip r:embed="rId2"/>
          <a:stretch>
            <a:fillRect/>
          </a:stretch>
        </p:blipFill>
        <p:spPr>
          <a:xfrm>
            <a:off x="457200" y="6400800"/>
            <a:ext cx="4272030" cy="274320"/>
          </a:xfrm>
          <a:prstGeom prst="rect">
            <a:avLst/>
          </a:prstGeom>
        </p:spPr>
      </p:pic>
      <p:sp>
        <p:nvSpPr>
          <p:cNvPr id="5" name="TextBox 4">
            <a:extLst>
              <a:ext uri="{FF2B5EF4-FFF2-40B4-BE49-F238E27FC236}">
                <a16:creationId xmlns:a16="http://schemas.microsoft.com/office/drawing/2014/main" id="{634EB835-F1D9-37D8-50C3-74E8666F6157}"/>
              </a:ext>
            </a:extLst>
          </p:cNvPr>
          <p:cNvSpPr txBox="1"/>
          <p:nvPr/>
        </p:nvSpPr>
        <p:spPr>
          <a:xfrm>
            <a:off x="640080" y="5897880"/>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b="0" i="0" dirty="0">
                <a:solidFill>
                  <a:srgbClr val="555555"/>
                </a:solidFill>
                <a:latin typeface="Calibri"/>
              </a:rPr>
              <a:t>Hume, </a:t>
            </a:r>
            <a:r>
              <a:rPr lang="en-CA" sz="1400" b="0" i="1" dirty="0">
                <a:solidFill>
                  <a:srgbClr val="555555"/>
                </a:solidFill>
                <a:latin typeface="Calibri"/>
              </a:rPr>
              <a:t>Treatise</a:t>
            </a:r>
            <a:r>
              <a:rPr lang="en-CA" sz="1400" b="0" i="0" dirty="0">
                <a:solidFill>
                  <a:srgbClr val="555555"/>
                </a:solidFill>
                <a:latin typeface="Calibri"/>
              </a:rPr>
              <a:t>, 1.3.9, 75</a:t>
            </a:r>
            <a:r>
              <a:rPr lang="en-CA" sz="1400" dirty="0">
                <a:solidFill>
                  <a:srgbClr val="555555"/>
                </a:solidFill>
                <a:latin typeface="Calibri"/>
              </a:rPr>
              <a:t>.</a:t>
            </a:r>
            <a:endParaRPr sz="1400" b="0" i="0" dirty="0">
              <a:solidFill>
                <a:srgbClr val="555555"/>
              </a:solidFill>
              <a:latin typeface="Calibri"/>
            </a:endParaRPr>
          </a:p>
        </p:txBody>
      </p:sp>
    </p:spTree>
    <p:extLst>
      <p:ext uri="{BB962C8B-B14F-4D97-AF65-F5344CB8AC3E}">
        <p14:creationId xmlns:p14="http://schemas.microsoft.com/office/powerpoint/2010/main" val="3747691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F9CA9-1ABC-45CC-F0EF-FAD54ADC419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C215A9-0601-12F1-D553-A1344A5B588E}"/>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64EBB87C-238C-8D30-1845-6A8426964969}"/>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3FFC462C-4775-EF38-4CB2-15BD7A4A4FC8}"/>
              </a:ext>
            </a:extLst>
          </p:cNvPr>
          <p:cNvSpPr txBox="1"/>
          <p:nvPr/>
        </p:nvSpPr>
        <p:spPr>
          <a:xfrm>
            <a:off x="6583680" y="36576"/>
            <a:ext cx="2468880" cy="261610"/>
          </a:xfrm>
          <a:prstGeom prst="rect">
            <a:avLst/>
          </a:prstGeom>
          <a:noFill/>
        </p:spPr>
        <p:txBody>
          <a:bodyPr wrap="square">
            <a:spAutoFit/>
          </a:bodyPr>
          <a:lstStyle/>
          <a:p>
            <a:pPr algn="r"/>
            <a:r>
              <a:rPr lang="en-US" sz="1100" b="0" i="0" dirty="0">
                <a:solidFill>
                  <a:srgbClr val="FFFFFF"/>
                </a:solidFill>
                <a:latin typeface="Calibri"/>
              </a:rPr>
              <a:t>I. 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C22D9420-FB0B-992F-03BE-F98E1C270E41}"/>
              </a:ext>
            </a:extLst>
          </p:cNvPr>
          <p:cNvSpPr txBox="1"/>
          <p:nvPr/>
        </p:nvSpPr>
        <p:spPr>
          <a:xfrm>
            <a:off x="457200" y="457200"/>
            <a:ext cx="8229600" cy="707886"/>
          </a:xfrm>
          <a:prstGeom prst="rect">
            <a:avLst/>
          </a:prstGeom>
          <a:noFill/>
        </p:spPr>
        <p:txBody>
          <a:bodyPr wrap="square">
            <a:spAutoFit/>
          </a:bodyPr>
          <a:lstStyle/>
          <a:p>
            <a:pPr algn="l"/>
            <a:r>
              <a:rPr lang="en-US" sz="2000" b="1" i="0" dirty="0">
                <a:solidFill>
                  <a:srgbClr val="4F2683"/>
                </a:solidFill>
                <a:latin typeface="Calibri"/>
              </a:rPr>
              <a:t>Shared </a:t>
            </a:r>
            <a:r>
              <a:rPr lang="en-US" sz="2000" b="1" i="0" dirty="0" err="1">
                <a:solidFill>
                  <a:srgbClr val="4F2683"/>
                </a:solidFill>
                <a:latin typeface="Calibri"/>
              </a:rPr>
              <a:t>Explanantia</a:t>
            </a:r>
            <a:r>
              <a:rPr lang="en-US" sz="2000" b="1" i="0" dirty="0">
                <a:solidFill>
                  <a:srgbClr val="4F2683"/>
                </a:solidFill>
                <a:latin typeface="Calibri"/>
              </a:rPr>
              <a:t>: Sympathetic Transference of Vivacity between People (Additional Cause)</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5F96A80E-50DD-B881-1D7C-BD8CD36C7A89}"/>
              </a:ext>
            </a:extLst>
          </p:cNvPr>
          <p:cNvSpPr/>
          <p:nvPr/>
        </p:nvSpPr>
        <p:spPr>
          <a:xfrm>
            <a:off x="445748" y="116586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F430628F-A265-17A3-52C1-3572B84FC2D2}"/>
              </a:ext>
            </a:extLst>
          </p:cNvPr>
          <p:cNvSpPr txBox="1"/>
          <p:nvPr/>
        </p:nvSpPr>
        <p:spPr>
          <a:xfrm>
            <a:off x="658368" y="1076973"/>
            <a:ext cx="7863840" cy="1815882"/>
          </a:xfrm>
          <a:prstGeom prst="rect">
            <a:avLst/>
          </a:prstGeom>
          <a:noFill/>
        </p:spPr>
        <p:txBody>
          <a:bodyPr wrap="square">
            <a:spAutoFit/>
          </a:bodyPr>
          <a:lstStyle/>
          <a:p>
            <a:r>
              <a:rPr lang="en-US" sz="1600" b="0" i="1" dirty="0">
                <a:latin typeface="Georgia"/>
              </a:rPr>
              <a:t>Strong imaginations are extremely contagious; they dominate weaker ones, gradually giving them their own orientation, and imprinting their own characteristics on them.  . </a:t>
            </a:r>
            <a:r>
              <a:rPr lang="en-US" sz="1600" i="1" dirty="0">
                <a:latin typeface="Georgia"/>
              </a:rPr>
              <a:t>. . These natural ties we share with beasts consist in a certain disposition of the brain all men have to imitate those with whom they converse, to form the same judgments they make, and to share the same passions by which they are moved. And this disposition normally ties men to one another much more closely than charity founded upon reason, because such charity is very rare.</a:t>
            </a:r>
            <a:endParaRPr sz="1600" b="0" i="1" dirty="0">
              <a:latin typeface="Georgia"/>
            </a:endParaRPr>
          </a:p>
        </p:txBody>
      </p:sp>
      <p:sp>
        <p:nvSpPr>
          <p:cNvPr id="11" name="TextBox 10">
            <a:extLst>
              <a:ext uri="{FF2B5EF4-FFF2-40B4-BE49-F238E27FC236}">
                <a16:creationId xmlns:a16="http://schemas.microsoft.com/office/drawing/2014/main" id="{E116C847-5D64-2DA6-F9CB-B7B4435E2350}"/>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b="0" i="0" dirty="0">
                <a:solidFill>
                  <a:srgbClr val="555555"/>
                </a:solidFill>
                <a:latin typeface="Calibri"/>
              </a:rPr>
              <a:t>Malebranche</a:t>
            </a:r>
            <a:r>
              <a:rPr sz="1400" b="0" i="0" dirty="0">
                <a:solidFill>
                  <a:srgbClr val="555555"/>
                </a:solidFill>
                <a:latin typeface="Calibri"/>
              </a:rPr>
              <a:t>, </a:t>
            </a:r>
            <a:r>
              <a:rPr lang="en-CA" sz="1400" b="0" i="1" dirty="0">
                <a:solidFill>
                  <a:srgbClr val="555555"/>
                </a:solidFill>
                <a:latin typeface="Calibri"/>
              </a:rPr>
              <a:t>Search</a:t>
            </a:r>
            <a:r>
              <a:rPr sz="1400" b="0" i="0" dirty="0">
                <a:solidFill>
                  <a:srgbClr val="555555"/>
                </a:solidFill>
                <a:latin typeface="Calibri"/>
              </a:rPr>
              <a:t>, </a:t>
            </a:r>
            <a:r>
              <a:rPr lang="en-CA" sz="1400" b="0" i="0" dirty="0">
                <a:solidFill>
                  <a:srgbClr val="555555"/>
                </a:solidFill>
                <a:latin typeface="Calibri"/>
              </a:rPr>
              <a:t>2.3.1, 161</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4A0F3666-E13A-99D9-6294-FB964FAFCF0E}"/>
              </a:ext>
            </a:extLst>
          </p:cNvPr>
          <p:cNvCxnSpPr/>
          <p:nvPr/>
        </p:nvCxnSpPr>
        <p:spPr>
          <a:xfrm>
            <a:off x="1115568" y="3526972"/>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EA252478-3FD2-ECAD-3A20-E3D2BEEBC5B8}"/>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FAF52173-5254-A5DC-3C8D-6F77D35736C2}"/>
              </a:ext>
            </a:extLst>
          </p:cNvPr>
          <p:cNvSpPr txBox="1"/>
          <p:nvPr/>
        </p:nvSpPr>
        <p:spPr>
          <a:xfrm>
            <a:off x="658368" y="3794760"/>
            <a:ext cx="7863840" cy="1323439"/>
          </a:xfrm>
          <a:prstGeom prst="rect">
            <a:avLst/>
          </a:prstGeom>
          <a:noFill/>
        </p:spPr>
        <p:txBody>
          <a:bodyPr wrap="square">
            <a:spAutoFit/>
          </a:bodyPr>
          <a:lstStyle/>
          <a:p>
            <a:r>
              <a:rPr lang="en-CA" sz="1600" dirty="0">
                <a:latin typeface="Georgia" panose="02040502050405020303" pitchFamily="18" charset="0"/>
              </a:rPr>
              <a:t>When any affection is </a:t>
            </a:r>
            <a:r>
              <a:rPr lang="en-CA" sz="1600" dirty="0" err="1">
                <a:latin typeface="Georgia" panose="02040502050405020303" pitchFamily="18" charset="0"/>
              </a:rPr>
              <a:t>infus’d</a:t>
            </a:r>
            <a:r>
              <a:rPr lang="en-CA" sz="1600" dirty="0">
                <a:latin typeface="Georgia" panose="02040502050405020303" pitchFamily="18" charset="0"/>
              </a:rPr>
              <a:t> by sympathy, it is at first known only by its effects, and by those external signs in the countenance and conversation, which convey an idea of it. This idea is presently converted into an impression, and acquires such a degree of force and vivacity, as to become the very passion itself, and produce an equal emotion, as any original affection.</a:t>
            </a:r>
            <a:endParaRPr sz="1600" b="0" i="1" dirty="0">
              <a:latin typeface="Georgia" panose="02040502050405020303" pitchFamily="18" charset="0"/>
            </a:endParaRPr>
          </a:p>
        </p:txBody>
      </p:sp>
      <p:pic>
        <p:nvPicPr>
          <p:cNvPr id="17" name="Picture 16">
            <a:extLst>
              <a:ext uri="{FF2B5EF4-FFF2-40B4-BE49-F238E27FC236}">
                <a16:creationId xmlns:a16="http://schemas.microsoft.com/office/drawing/2014/main" id="{65C3CA19-CDCE-96C3-75ED-705B6C305E14}"/>
              </a:ext>
            </a:extLst>
          </p:cNvPr>
          <p:cNvPicPr>
            <a:picLocks noChangeAspect="1"/>
          </p:cNvPicPr>
          <p:nvPr/>
        </p:nvPicPr>
        <p:blipFill>
          <a:blip r:embed="rId2"/>
          <a:stretch>
            <a:fillRect/>
          </a:stretch>
        </p:blipFill>
        <p:spPr>
          <a:xfrm>
            <a:off x="457200" y="6400800"/>
            <a:ext cx="4272030" cy="274320"/>
          </a:xfrm>
          <a:prstGeom prst="rect">
            <a:avLst/>
          </a:prstGeom>
        </p:spPr>
      </p:pic>
      <p:sp>
        <p:nvSpPr>
          <p:cNvPr id="6" name="TextBox 5">
            <a:extLst>
              <a:ext uri="{FF2B5EF4-FFF2-40B4-BE49-F238E27FC236}">
                <a16:creationId xmlns:a16="http://schemas.microsoft.com/office/drawing/2014/main" id="{3E60293E-382D-7F9A-B056-4D04E40AAEC3}"/>
              </a:ext>
            </a:extLst>
          </p:cNvPr>
          <p:cNvSpPr txBox="1"/>
          <p:nvPr/>
        </p:nvSpPr>
        <p:spPr>
          <a:xfrm>
            <a:off x="489204" y="5916169"/>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b="0" i="0" dirty="0">
                <a:solidFill>
                  <a:srgbClr val="555555"/>
                </a:solidFill>
                <a:latin typeface="Calibri"/>
              </a:rPr>
              <a:t>Hume</a:t>
            </a:r>
            <a:r>
              <a:rPr sz="1400" b="0" i="0" dirty="0">
                <a:solidFill>
                  <a:srgbClr val="555555"/>
                </a:solidFill>
                <a:latin typeface="Calibri"/>
              </a:rPr>
              <a:t>, </a:t>
            </a:r>
            <a:r>
              <a:rPr lang="en-CA" sz="1400" b="0" i="1" dirty="0">
                <a:solidFill>
                  <a:srgbClr val="555555"/>
                </a:solidFill>
                <a:latin typeface="Calibri"/>
              </a:rPr>
              <a:t>Treatise</a:t>
            </a:r>
            <a:r>
              <a:rPr sz="1400" b="0" i="0" dirty="0">
                <a:solidFill>
                  <a:srgbClr val="555555"/>
                </a:solidFill>
                <a:latin typeface="Calibri"/>
              </a:rPr>
              <a:t>, </a:t>
            </a:r>
            <a:r>
              <a:rPr lang="en-CA" sz="1400" b="0" i="0" dirty="0">
                <a:solidFill>
                  <a:srgbClr val="555555"/>
                </a:solidFill>
                <a:latin typeface="Calibri"/>
              </a:rPr>
              <a:t>2.1.11, 206</a:t>
            </a:r>
            <a:endParaRPr sz="1400" b="0" i="0" dirty="0">
              <a:solidFill>
                <a:srgbClr val="555555"/>
              </a:solidFill>
              <a:latin typeface="Calibri"/>
            </a:endParaRPr>
          </a:p>
        </p:txBody>
      </p:sp>
    </p:spTree>
    <p:extLst>
      <p:ext uri="{BB962C8B-B14F-4D97-AF65-F5344CB8AC3E}">
        <p14:creationId xmlns:p14="http://schemas.microsoft.com/office/powerpoint/2010/main" val="2602359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  </a:t>
            </a:r>
            <a:r>
              <a:rPr lang="en-CA" sz="1100" dirty="0">
                <a:solidFill>
                  <a:srgbClr val="FFFFFF"/>
                </a:solidFill>
                <a:latin typeface="Calibri"/>
              </a:rPr>
              <a:t>Malebranche and Hume</a:t>
            </a:r>
            <a:endParaRPr sz="1100" b="0" i="0" dirty="0">
              <a:solidFill>
                <a:srgbClr val="FFFFFF"/>
              </a:solidFill>
              <a:latin typeface="Calibri"/>
            </a:endParaRPr>
          </a:p>
        </p:txBody>
      </p:sp>
      <p:sp>
        <p:nvSpPr>
          <p:cNvPr id="8" name="TextBox 7"/>
          <p:cNvSpPr txBox="1"/>
          <p:nvPr/>
        </p:nvSpPr>
        <p:spPr>
          <a:xfrm>
            <a:off x="457200" y="457200"/>
            <a:ext cx="8229600" cy="411480"/>
          </a:xfrm>
          <a:prstGeom prst="rect">
            <a:avLst/>
          </a:prstGeom>
          <a:noFill/>
        </p:spPr>
        <p:txBody>
          <a:bodyPr wrap="square">
            <a:spAutoFit/>
          </a:bodyPr>
          <a:lstStyle/>
          <a:p>
            <a:pPr algn="l"/>
            <a:r>
              <a:rPr sz="2000" b="1" i="0" dirty="0">
                <a:solidFill>
                  <a:srgbClr val="4F2683"/>
                </a:solidFill>
                <a:latin typeface="Calibri"/>
              </a:rPr>
              <a:t>The </a:t>
            </a:r>
            <a:r>
              <a:rPr lang="en-CA" sz="2000" b="1" dirty="0">
                <a:solidFill>
                  <a:srgbClr val="4F2683"/>
                </a:solidFill>
                <a:latin typeface="Calibri"/>
              </a:rPr>
              <a:t>Contradiction in Malebranche’s Augustinian-Cartesian Account</a:t>
            </a:r>
            <a:endParaRPr sz="2000" b="1" i="0" dirty="0">
              <a:solidFill>
                <a:srgbClr val="4F2683"/>
              </a:solidFill>
              <a:latin typeface="Calibri"/>
            </a:endParaRPr>
          </a:p>
        </p:txBody>
      </p:sp>
      <p:sp>
        <p:nvSpPr>
          <p:cNvPr id="9" name="TextBox 8"/>
          <p:cNvSpPr txBox="1"/>
          <p:nvPr/>
        </p:nvSpPr>
        <p:spPr>
          <a:xfrm>
            <a:off x="457200" y="1005840"/>
            <a:ext cx="640080" cy="430887"/>
          </a:xfrm>
          <a:prstGeom prst="rect">
            <a:avLst/>
          </a:prstGeom>
          <a:noFill/>
        </p:spPr>
        <p:txBody>
          <a:bodyPr wrap="square">
            <a:spAutoFit/>
          </a:bodyPr>
          <a:lstStyle/>
          <a:p>
            <a:pPr algn="l"/>
            <a:r>
              <a:rPr sz="2200" b="1" i="0" dirty="0">
                <a:latin typeface="Georgia"/>
              </a:rPr>
              <a:t>P₁</a:t>
            </a:r>
          </a:p>
        </p:txBody>
      </p:sp>
      <p:sp>
        <p:nvSpPr>
          <p:cNvPr id="10" name="TextBox 9"/>
          <p:cNvSpPr txBox="1"/>
          <p:nvPr/>
        </p:nvSpPr>
        <p:spPr>
          <a:xfrm>
            <a:off x="1234440" y="1005840"/>
            <a:ext cx="7452360" cy="584775"/>
          </a:xfrm>
          <a:prstGeom prst="rect">
            <a:avLst/>
          </a:prstGeom>
          <a:noFill/>
        </p:spPr>
        <p:txBody>
          <a:bodyPr wrap="square">
            <a:spAutoFit/>
          </a:bodyPr>
          <a:lstStyle/>
          <a:p>
            <a:pPr algn="l"/>
            <a:r>
              <a:rPr lang="en-CA" sz="1600" dirty="0">
                <a:latin typeface="Georgia"/>
              </a:rPr>
              <a:t>The Augustinian account of belief-formation entails the natural compulsion of the moral causes of our beliefs.</a:t>
            </a:r>
            <a:endParaRPr sz="1600" b="0" i="0" dirty="0">
              <a:latin typeface="Georgia"/>
            </a:endParaRPr>
          </a:p>
        </p:txBody>
      </p:sp>
      <p:sp>
        <p:nvSpPr>
          <p:cNvPr id="11" name="TextBox 10"/>
          <p:cNvSpPr txBox="1"/>
          <p:nvPr/>
        </p:nvSpPr>
        <p:spPr>
          <a:xfrm>
            <a:off x="457200" y="1920240"/>
            <a:ext cx="640080" cy="430887"/>
          </a:xfrm>
          <a:prstGeom prst="rect">
            <a:avLst/>
          </a:prstGeom>
          <a:noFill/>
        </p:spPr>
        <p:txBody>
          <a:bodyPr wrap="square">
            <a:spAutoFit/>
          </a:bodyPr>
          <a:lstStyle/>
          <a:p>
            <a:pPr algn="l"/>
            <a:r>
              <a:rPr sz="2200" b="1" i="0" dirty="0">
                <a:latin typeface="Georgia"/>
              </a:rPr>
              <a:t>P₂</a:t>
            </a:r>
          </a:p>
        </p:txBody>
      </p:sp>
      <p:sp>
        <p:nvSpPr>
          <p:cNvPr id="12" name="TextBox 11"/>
          <p:cNvSpPr txBox="1"/>
          <p:nvPr/>
        </p:nvSpPr>
        <p:spPr>
          <a:xfrm>
            <a:off x="1234440" y="1920240"/>
            <a:ext cx="7452360" cy="584775"/>
          </a:xfrm>
          <a:prstGeom prst="rect">
            <a:avLst/>
          </a:prstGeom>
          <a:noFill/>
        </p:spPr>
        <p:txBody>
          <a:bodyPr wrap="square">
            <a:spAutoFit/>
          </a:bodyPr>
          <a:lstStyle/>
          <a:p>
            <a:pPr algn="l"/>
            <a:r>
              <a:rPr lang="en-CA" sz="1600" b="0" i="0" dirty="0">
                <a:latin typeface="Georgia"/>
              </a:rPr>
              <a:t>Rationally regulating beliefs by foll</a:t>
            </a:r>
            <a:r>
              <a:rPr lang="en-CA" sz="1600" dirty="0">
                <a:latin typeface="Georgia"/>
              </a:rPr>
              <a:t>owing the Cartesian rules for discovering truth entails being able to exert control over the moral causes of our beliefs.</a:t>
            </a:r>
            <a:endParaRPr sz="1600" b="0" i="0" dirty="0">
              <a:latin typeface="Georgia"/>
            </a:endParaRPr>
          </a:p>
        </p:txBody>
      </p:sp>
      <p:cxnSp>
        <p:nvCxnSpPr>
          <p:cNvPr id="13" name="Connector 12"/>
          <p:cNvCxnSpPr/>
          <p:nvPr/>
        </p:nvCxnSpPr>
        <p:spPr>
          <a:xfrm>
            <a:off x="109728" y="2834640"/>
            <a:ext cx="8924544" cy="0"/>
          </a:xfrm>
          <a:prstGeom prst="line">
            <a:avLst/>
          </a:prstGeom>
          <a:ln w="19050">
            <a:solidFill>
              <a:srgbClr val="1E2D4F"/>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57200" y="2999232"/>
            <a:ext cx="777240" cy="523220"/>
          </a:xfrm>
          <a:prstGeom prst="rect">
            <a:avLst/>
          </a:prstGeom>
          <a:noFill/>
        </p:spPr>
        <p:txBody>
          <a:bodyPr wrap="square">
            <a:spAutoFit/>
          </a:bodyPr>
          <a:lstStyle/>
          <a:p>
            <a:pPr algn="l"/>
            <a:r>
              <a:rPr sz="2800" b="1" i="0" dirty="0">
                <a:latin typeface="Arial"/>
              </a:rPr>
              <a:t>∴</a:t>
            </a:r>
          </a:p>
        </p:txBody>
      </p:sp>
      <p:sp>
        <p:nvSpPr>
          <p:cNvPr id="15" name="TextBox 14"/>
          <p:cNvSpPr txBox="1"/>
          <p:nvPr/>
        </p:nvSpPr>
        <p:spPr>
          <a:xfrm>
            <a:off x="1234440" y="2999232"/>
            <a:ext cx="7452360" cy="830997"/>
          </a:xfrm>
          <a:prstGeom prst="rect">
            <a:avLst/>
          </a:prstGeom>
          <a:noFill/>
        </p:spPr>
        <p:txBody>
          <a:bodyPr wrap="square">
            <a:spAutoFit/>
          </a:bodyPr>
          <a:lstStyle/>
          <a:p>
            <a:pPr algn="l"/>
            <a:r>
              <a:rPr lang="en-CA" sz="1600" i="1" dirty="0">
                <a:latin typeface="Georgia"/>
              </a:rPr>
              <a:t>Ceteris paribus</a:t>
            </a:r>
            <a:r>
              <a:rPr lang="en-CA" sz="1600" dirty="0">
                <a:latin typeface="Georgia"/>
              </a:rPr>
              <a:t>, the Cartesian remedy is impossible for creatures whose moral causes of beliefs are compelled by their bodies, their imaginations, and their passions.</a:t>
            </a:r>
            <a:endParaRPr sz="1600" b="0" i="0" dirty="0">
              <a:latin typeface="Georgia"/>
            </a:endParaRPr>
          </a:p>
        </p:txBody>
      </p:sp>
      <p:pic>
        <p:nvPicPr>
          <p:cNvPr id="17" name="Picture 16">
            <a:extLst>
              <a:ext uri="{FF2B5EF4-FFF2-40B4-BE49-F238E27FC236}">
                <a16:creationId xmlns:a16="http://schemas.microsoft.com/office/drawing/2014/main" id="{2BD55A3B-5541-A4D4-DA57-8D1A76CD7B41}"/>
              </a:ext>
            </a:extLst>
          </p:cNvPr>
          <p:cNvPicPr>
            <a:picLocks noChangeAspect="1"/>
          </p:cNvPicPr>
          <p:nvPr/>
        </p:nvPicPr>
        <p:blipFill>
          <a:blip r:embed="rId2"/>
          <a:stretch>
            <a:fillRect/>
          </a:stretch>
        </p:blipFill>
        <p:spPr>
          <a:xfrm>
            <a:off x="457200" y="6400800"/>
            <a:ext cx="4272030" cy="2743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54D6-E815-BD30-3E6B-9A4AD7C48E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BBE14AB-62A3-F825-7DC0-5D407D533273}"/>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B3D6F164-7F0C-5526-2586-1BCD37D2DF5D}"/>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054524BD-6CBF-6321-48B3-BF2A894947D1}"/>
              </a:ext>
            </a:extLst>
          </p:cNvPr>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  </a:t>
            </a:r>
            <a:r>
              <a:rPr lang="en-US" sz="1100" b="0" i="0" dirty="0">
                <a:solidFill>
                  <a:srgbClr val="FFFFFF"/>
                </a:solidFill>
                <a:latin typeface="Calibri"/>
              </a:rPr>
              <a:t>Malebranche and Hume</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8A8F4BDB-0C85-8556-F443-BD96FA1F3C7E}"/>
              </a:ext>
            </a:extLst>
          </p:cNvPr>
          <p:cNvSpPr txBox="1"/>
          <p:nvPr/>
        </p:nvSpPr>
        <p:spPr>
          <a:xfrm>
            <a:off x="457200" y="457200"/>
            <a:ext cx="8229600" cy="411480"/>
          </a:xfrm>
          <a:prstGeom prst="rect">
            <a:avLst/>
          </a:prstGeom>
          <a:noFill/>
        </p:spPr>
        <p:txBody>
          <a:bodyPr wrap="square">
            <a:spAutoFit/>
          </a:bodyPr>
          <a:lstStyle/>
          <a:p>
            <a:pPr algn="l"/>
            <a:r>
              <a:rPr lang="en-US" sz="2000" b="1" i="0" dirty="0">
                <a:solidFill>
                  <a:srgbClr val="4F2683"/>
                </a:solidFill>
                <a:latin typeface="Calibri"/>
              </a:rPr>
              <a:t>Malebranche’s Appeals to Supernatural Grace for Remedying Belief</a:t>
            </a:r>
            <a:endParaRPr sz="2000" b="1" i="0" dirty="0">
              <a:solidFill>
                <a:srgbClr val="4F2683"/>
              </a:solidFill>
              <a:latin typeface="Calibri"/>
            </a:endParaRPr>
          </a:p>
        </p:txBody>
      </p:sp>
      <p:sp>
        <p:nvSpPr>
          <p:cNvPr id="9" name="TextBox 8">
            <a:extLst>
              <a:ext uri="{FF2B5EF4-FFF2-40B4-BE49-F238E27FC236}">
                <a16:creationId xmlns:a16="http://schemas.microsoft.com/office/drawing/2014/main" id="{07A69C1A-5590-4449-56AC-167A7899111F}"/>
              </a:ext>
            </a:extLst>
          </p:cNvPr>
          <p:cNvSpPr txBox="1"/>
          <p:nvPr/>
        </p:nvSpPr>
        <p:spPr>
          <a:xfrm>
            <a:off x="457200" y="1005840"/>
            <a:ext cx="8229600" cy="5078313"/>
          </a:xfrm>
          <a:prstGeom prst="rect">
            <a:avLst/>
          </a:prstGeom>
          <a:noFill/>
        </p:spPr>
        <p:txBody>
          <a:bodyPr wrap="square">
            <a:spAutoFit/>
          </a:bodyPr>
          <a:lstStyle/>
          <a:p>
            <a:pPr algn="l">
              <a:spcAft>
                <a:spcPts val="1200"/>
              </a:spcAft>
            </a:pPr>
            <a:r>
              <a:rPr lang="en-US" sz="1600" b="0" i="1" dirty="0">
                <a:latin typeface="Georgia"/>
              </a:rPr>
              <a:t>One is never above nature, unless through grace</a:t>
            </a:r>
            <a:r>
              <a:rPr lang="en-US" sz="1600" i="1" dirty="0">
                <a:latin typeface="Georgia"/>
              </a:rPr>
              <a:t>.  </a:t>
            </a:r>
            <a:r>
              <a:rPr lang="en-US" sz="1600" b="0" i="1" dirty="0">
                <a:latin typeface="Georgia"/>
              </a:rPr>
              <a:t>. . .</a:t>
            </a:r>
            <a:r>
              <a:rPr lang="en-US" sz="1600" i="1" dirty="0">
                <a:latin typeface="Georgia"/>
              </a:rPr>
              <a:t>we cannot completely conquer nature but through grace, because we can (if I may be permitted to speak in this way) only overcome God with the particular help of God.  . . .we cannot live according to the rules of virtue, overcoming nature, unless we are sustained by the grace Jesus Christ has merited for us. </a:t>
            </a:r>
            <a:r>
              <a:rPr lang="en-US" sz="1600" dirty="0">
                <a:latin typeface="Georgia"/>
              </a:rPr>
              <a:t>(Malebranche, </a:t>
            </a:r>
            <a:r>
              <a:rPr lang="en-US" sz="1600" i="1" dirty="0">
                <a:latin typeface="Georgia"/>
              </a:rPr>
              <a:t>Search</a:t>
            </a:r>
            <a:r>
              <a:rPr lang="en-US" sz="1600" dirty="0">
                <a:latin typeface="Georgia"/>
              </a:rPr>
              <a:t>, 2.3.4, 183)</a:t>
            </a:r>
          </a:p>
          <a:p>
            <a:pPr algn="l">
              <a:spcAft>
                <a:spcPts val="1200"/>
              </a:spcAft>
            </a:pPr>
            <a:r>
              <a:rPr lang="en-US" sz="1600" b="0" i="1" dirty="0">
                <a:latin typeface="Georgia"/>
              </a:rPr>
              <a:t>given that the soul does not recognize its good either through clear perception or through sensation without the grace of Jesus Christ, it takes the good of the body for its own good.  . . .man cannot long resist this pleasure with his own resources; only grace can overcome it completely. Reason alone cannot, because, in short, only God as Author of grace can, as it were, overcome Himself as Author of nature.</a:t>
            </a:r>
            <a:r>
              <a:rPr lang="en-US" sz="1600" i="1" dirty="0">
                <a:latin typeface="Georgia"/>
              </a:rPr>
              <a:t> </a:t>
            </a:r>
            <a:r>
              <a:rPr lang="en-US" sz="1600" dirty="0">
                <a:latin typeface="Georgia"/>
              </a:rPr>
              <a:t>(Malebranche, </a:t>
            </a:r>
            <a:r>
              <a:rPr lang="en-US" sz="1600" i="1" dirty="0">
                <a:latin typeface="Georgia"/>
              </a:rPr>
              <a:t>Search</a:t>
            </a:r>
            <a:r>
              <a:rPr lang="en-US" sz="1600" dirty="0">
                <a:latin typeface="Georgia"/>
              </a:rPr>
              <a:t>, 5.4, 360-61)</a:t>
            </a:r>
          </a:p>
          <a:p>
            <a:pPr algn="l"/>
            <a:r>
              <a:rPr lang="en-CA" sz="1600" b="0" i="1" dirty="0">
                <a:latin typeface="Georgia"/>
              </a:rPr>
              <a:t>The method I have given . . . is the natural prayer we make to the true master of all. . . . But as this natural means of searching after truth is very troublesome, and is ordinarily useful only in resolve questions of little use, . . . I must say that the shortest and surest method to discover the truth and to unite oneself to God in the more pure and perfect manner possible is to live as a true Christian.  . . . It is to listen to our faith rather than our reason, and to strive after God, not so much by our natural forces, . . . As by the aid of faith, through which alone God wills to guide us into this immense light of truth.</a:t>
            </a:r>
            <a:r>
              <a:rPr lang="en-CA" sz="1600" b="0" dirty="0">
                <a:latin typeface="Georgia"/>
              </a:rPr>
              <a:t> </a:t>
            </a:r>
            <a:r>
              <a:rPr lang="en-CA" sz="1600" dirty="0">
                <a:latin typeface="Georgia"/>
              </a:rPr>
              <a:t>(Malebranche, </a:t>
            </a:r>
            <a:r>
              <a:rPr lang="en-CA" sz="1600" i="1" dirty="0">
                <a:latin typeface="Georgia"/>
              </a:rPr>
              <a:t>Search</a:t>
            </a:r>
            <a:r>
              <a:rPr lang="en-CA" sz="1600" dirty="0">
                <a:latin typeface="Georgia"/>
              </a:rPr>
              <a:t>, Conclusion to the Last Three Books, 529)</a:t>
            </a:r>
            <a:endParaRPr sz="1600" b="0" i="1" dirty="0">
              <a:latin typeface="Georgia"/>
            </a:endParaRPr>
          </a:p>
        </p:txBody>
      </p:sp>
      <p:pic>
        <p:nvPicPr>
          <p:cNvPr id="11" name="Picture 10">
            <a:extLst>
              <a:ext uri="{FF2B5EF4-FFF2-40B4-BE49-F238E27FC236}">
                <a16:creationId xmlns:a16="http://schemas.microsoft.com/office/drawing/2014/main" id="{AA046183-6DC4-7177-D171-2992BDE6A685}"/>
              </a:ext>
            </a:extLst>
          </p:cNvPr>
          <p:cNvPicPr>
            <a:picLocks noChangeAspect="1"/>
          </p:cNvPicPr>
          <p:nvPr/>
        </p:nvPicPr>
        <p:blipFill>
          <a:blip r:embed="rId2"/>
          <a:stretch>
            <a:fillRect/>
          </a:stretch>
        </p:blipFill>
        <p:spPr>
          <a:xfrm>
            <a:off x="457200" y="6400800"/>
            <a:ext cx="4272030" cy="274320"/>
          </a:xfrm>
          <a:prstGeom prst="rect">
            <a:avLst/>
          </a:prstGeom>
        </p:spPr>
      </p:pic>
    </p:spTree>
    <p:extLst>
      <p:ext uri="{BB962C8B-B14F-4D97-AF65-F5344CB8AC3E}">
        <p14:creationId xmlns:p14="http://schemas.microsoft.com/office/powerpoint/2010/main" val="620909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7A785-312D-D9CE-6EEA-D626AA72CEE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1DB8D7-6CCF-491F-881C-5D63A688C8E0}"/>
              </a:ext>
            </a:extLst>
          </p:cNvPr>
          <p:cNvSpPr/>
          <p:nvPr/>
        </p:nvSpPr>
        <p:spPr>
          <a:xfrm>
            <a:off x="0" y="0"/>
            <a:ext cx="9144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a:extLst>
              <a:ext uri="{FF2B5EF4-FFF2-40B4-BE49-F238E27FC236}">
                <a16:creationId xmlns:a16="http://schemas.microsoft.com/office/drawing/2014/main" id="{4C893E03-0BDC-35DC-E96B-BA1436467E92}"/>
              </a:ext>
            </a:extLst>
          </p:cNvPr>
          <p:cNvSpPr txBox="1"/>
          <p:nvPr/>
        </p:nvSpPr>
        <p:spPr>
          <a:xfrm>
            <a:off x="5943600" y="91440"/>
            <a:ext cx="3017520" cy="246221"/>
          </a:xfrm>
          <a:prstGeom prst="rect">
            <a:avLst/>
          </a:prstGeom>
          <a:noFill/>
        </p:spPr>
        <p:txBody>
          <a:bodyPr wrap="square">
            <a:spAutoFit/>
          </a:bodyPr>
          <a:lstStyle/>
          <a:p>
            <a:pPr algn="r"/>
            <a:r>
              <a:rPr lang="en-CA" sz="1000" b="0" i="0" dirty="0">
                <a:solidFill>
                  <a:srgbClr val="AAAAAA"/>
                </a:solidFill>
                <a:latin typeface="Calibri"/>
              </a:rPr>
              <a:t>From Corruption to Custom</a:t>
            </a:r>
            <a:endParaRPr sz="1000" b="0" i="0" dirty="0">
              <a:solidFill>
                <a:srgbClr val="AAAAAA"/>
              </a:solidFill>
              <a:latin typeface="Calibri"/>
            </a:endParaRPr>
          </a:p>
        </p:txBody>
      </p:sp>
      <p:sp>
        <p:nvSpPr>
          <p:cNvPr id="6" name="TextBox 5">
            <a:extLst>
              <a:ext uri="{FF2B5EF4-FFF2-40B4-BE49-F238E27FC236}">
                <a16:creationId xmlns:a16="http://schemas.microsoft.com/office/drawing/2014/main" id="{2B9C7A60-AB14-6C8D-7DB4-CE5D2A06CBFE}"/>
              </a:ext>
            </a:extLst>
          </p:cNvPr>
          <p:cNvSpPr txBox="1"/>
          <p:nvPr/>
        </p:nvSpPr>
        <p:spPr>
          <a:xfrm>
            <a:off x="731519" y="1828800"/>
            <a:ext cx="1360327" cy="1200329"/>
          </a:xfrm>
          <a:prstGeom prst="rect">
            <a:avLst/>
          </a:prstGeom>
          <a:noFill/>
        </p:spPr>
        <p:txBody>
          <a:bodyPr wrap="square">
            <a:spAutoFit/>
          </a:bodyPr>
          <a:lstStyle/>
          <a:p>
            <a:pPr algn="l"/>
            <a:r>
              <a:rPr sz="7200" b="0" i="0" dirty="0">
                <a:solidFill>
                  <a:srgbClr val="4F2683"/>
                </a:solidFill>
                <a:latin typeface="Georgia"/>
              </a:rPr>
              <a:t>I</a:t>
            </a:r>
            <a:r>
              <a:rPr lang="en-CA" sz="7200" b="0" i="0" dirty="0">
                <a:solidFill>
                  <a:srgbClr val="4F2683"/>
                </a:solidFill>
                <a:latin typeface="Georgia"/>
              </a:rPr>
              <a:t>I</a:t>
            </a:r>
            <a:r>
              <a:rPr lang="en-CA" sz="7200" dirty="0">
                <a:solidFill>
                  <a:srgbClr val="4F2683"/>
                </a:solidFill>
                <a:latin typeface="Georgia"/>
              </a:rPr>
              <a:t>.</a:t>
            </a:r>
            <a:endParaRPr sz="7200" b="0" i="0" dirty="0">
              <a:solidFill>
                <a:srgbClr val="4F2683"/>
              </a:solidFill>
              <a:latin typeface="Georgia"/>
            </a:endParaRPr>
          </a:p>
        </p:txBody>
      </p:sp>
      <p:sp>
        <p:nvSpPr>
          <p:cNvPr id="7" name="TextBox 6">
            <a:extLst>
              <a:ext uri="{FF2B5EF4-FFF2-40B4-BE49-F238E27FC236}">
                <a16:creationId xmlns:a16="http://schemas.microsoft.com/office/drawing/2014/main" id="{C1E53D9C-7937-0CD4-AEFF-EA5D41AC5272}"/>
              </a:ext>
            </a:extLst>
          </p:cNvPr>
          <p:cNvSpPr txBox="1"/>
          <p:nvPr/>
        </p:nvSpPr>
        <p:spPr>
          <a:xfrm>
            <a:off x="1920240" y="1335793"/>
            <a:ext cx="6675120" cy="1938992"/>
          </a:xfrm>
          <a:prstGeom prst="rect">
            <a:avLst/>
          </a:prstGeom>
          <a:noFill/>
        </p:spPr>
        <p:txBody>
          <a:bodyPr wrap="square">
            <a:spAutoFit/>
          </a:bodyPr>
          <a:lstStyle/>
          <a:p>
            <a:pPr algn="l"/>
            <a:r>
              <a:rPr lang="en-US" sz="4000" b="0" i="0" dirty="0">
                <a:solidFill>
                  <a:srgbClr val="FFFFFF"/>
                </a:solidFill>
                <a:latin typeface="Georgia"/>
              </a:rPr>
              <a:t>Hume’s </a:t>
            </a:r>
            <a:r>
              <a:rPr lang="en-US" sz="4000" b="0" i="0" dirty="0" err="1">
                <a:solidFill>
                  <a:srgbClr val="FFFFFF"/>
                </a:solidFill>
                <a:latin typeface="Georgia"/>
              </a:rPr>
              <a:t>Malebranchean</a:t>
            </a:r>
            <a:r>
              <a:rPr lang="en-US" sz="4000" b="0" i="0" dirty="0">
                <a:solidFill>
                  <a:srgbClr val="FFFFFF"/>
                </a:solidFill>
                <a:latin typeface="Georgia"/>
              </a:rPr>
              <a:t> Solution to Malebranche’s Contradiction</a:t>
            </a:r>
          </a:p>
        </p:txBody>
      </p:sp>
      <p:sp>
        <p:nvSpPr>
          <p:cNvPr id="8" name="Rectangle 7">
            <a:extLst>
              <a:ext uri="{FF2B5EF4-FFF2-40B4-BE49-F238E27FC236}">
                <a16:creationId xmlns:a16="http://schemas.microsoft.com/office/drawing/2014/main" id="{C9ABF2F9-A055-80B4-CB97-D83BB025EF0B}"/>
              </a:ext>
            </a:extLst>
          </p:cNvPr>
          <p:cNvSpPr/>
          <p:nvPr/>
        </p:nvSpPr>
        <p:spPr>
          <a:xfrm>
            <a:off x="731520" y="3520440"/>
            <a:ext cx="7772400" cy="5029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42691686-1607-9C3B-EE0A-87360309192E}"/>
              </a:ext>
            </a:extLst>
          </p:cNvPr>
          <p:cNvSpPr txBox="1"/>
          <p:nvPr/>
        </p:nvSpPr>
        <p:spPr>
          <a:xfrm>
            <a:off x="731520" y="3703320"/>
            <a:ext cx="7772400" cy="923330"/>
          </a:xfrm>
          <a:prstGeom prst="rect">
            <a:avLst/>
          </a:prstGeom>
          <a:noFill/>
        </p:spPr>
        <p:txBody>
          <a:bodyPr wrap="square">
            <a:spAutoFit/>
          </a:bodyPr>
          <a:lstStyle/>
          <a:p>
            <a:pPr algn="l"/>
            <a:r>
              <a:rPr lang="en-US" i="1" dirty="0">
                <a:solidFill>
                  <a:srgbClr val="CCCCCC"/>
                </a:solidFill>
                <a:latin typeface="Georgia"/>
              </a:rPr>
              <a:t>Establishes that Hume aimed in part to repair the contradiction in Malebranche’s Augustinian-Cartesian Remedy to the Problem of Intransigent Belief</a:t>
            </a:r>
            <a:endParaRPr sz="1800" b="0" i="1" dirty="0">
              <a:solidFill>
                <a:srgbClr val="CCCCCC"/>
              </a:solidFill>
              <a:latin typeface="Georgia"/>
            </a:endParaRPr>
          </a:p>
        </p:txBody>
      </p:sp>
      <p:pic>
        <p:nvPicPr>
          <p:cNvPr id="11" name="Picture 10">
            <a:extLst>
              <a:ext uri="{FF2B5EF4-FFF2-40B4-BE49-F238E27FC236}">
                <a16:creationId xmlns:a16="http://schemas.microsoft.com/office/drawing/2014/main" id="{FE20BCA8-2A95-D4DC-B81C-ABA99A7825D1}"/>
              </a:ext>
            </a:extLst>
          </p:cNvPr>
          <p:cNvPicPr>
            <a:picLocks noChangeAspect="1"/>
          </p:cNvPicPr>
          <p:nvPr/>
        </p:nvPicPr>
        <p:blipFill>
          <a:blip r:embed="rId2"/>
          <a:stretch>
            <a:fillRect/>
          </a:stretch>
        </p:blipFill>
        <p:spPr>
          <a:xfrm>
            <a:off x="457200" y="6400800"/>
            <a:ext cx="4272030" cy="274320"/>
          </a:xfrm>
          <a:prstGeom prst="rect">
            <a:avLst/>
          </a:prstGeom>
        </p:spPr>
      </p:pic>
      <p:sp>
        <p:nvSpPr>
          <p:cNvPr id="12" name="Rectangle 11">
            <a:extLst>
              <a:ext uri="{FF2B5EF4-FFF2-40B4-BE49-F238E27FC236}">
                <a16:creationId xmlns:a16="http://schemas.microsoft.com/office/drawing/2014/main" id="{3DDFE464-E9A5-9327-7B6E-E1ED356B037D}"/>
              </a:ext>
            </a:extLst>
          </p:cNvPr>
          <p:cNvSpPr/>
          <p:nvPr/>
        </p:nvSpPr>
        <p:spPr>
          <a:xfrm>
            <a:off x="0" y="0"/>
            <a:ext cx="274320" cy="68580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1770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a:t>
            </a:r>
            <a:r>
              <a:rPr lang="en-CA" sz="1100" b="0" i="0" dirty="0">
                <a:solidFill>
                  <a:srgbClr val="FFFFFF"/>
                </a:solidFill>
                <a:latin typeface="Calibri"/>
              </a:rPr>
              <a:t>I</a:t>
            </a:r>
            <a:r>
              <a:rPr sz="1100" b="0" i="0" dirty="0">
                <a:solidFill>
                  <a:srgbClr val="FFFFFF"/>
                </a:solidFill>
                <a:latin typeface="Calibri"/>
              </a:rPr>
              <a:t>.  </a:t>
            </a:r>
            <a:r>
              <a:rPr lang="en-CA" sz="1100" dirty="0">
                <a:solidFill>
                  <a:srgbClr val="FFFFFF"/>
                </a:solidFill>
                <a:latin typeface="Calibri"/>
              </a:rPr>
              <a:t>Hume’s </a:t>
            </a:r>
            <a:r>
              <a:rPr lang="en-CA" sz="1100" dirty="0" err="1">
                <a:solidFill>
                  <a:srgbClr val="FFFFFF"/>
                </a:solidFill>
                <a:latin typeface="Calibri"/>
              </a:rPr>
              <a:t>Malebranchean</a:t>
            </a:r>
            <a:r>
              <a:rPr lang="en-CA" sz="1100" dirty="0">
                <a:solidFill>
                  <a:srgbClr val="FFFFFF"/>
                </a:solidFill>
                <a:latin typeface="Calibri"/>
              </a:rPr>
              <a:t> Solution</a:t>
            </a:r>
            <a:endParaRPr sz="1100" b="0" i="0" dirty="0">
              <a:solidFill>
                <a:srgbClr val="FFFFFF"/>
              </a:solidFill>
              <a:latin typeface="Calibri"/>
            </a:endParaRPr>
          </a:p>
        </p:txBody>
      </p:sp>
      <p:sp>
        <p:nvSpPr>
          <p:cNvPr id="8" name="TextBox 7"/>
          <p:cNvSpPr txBox="1"/>
          <p:nvPr/>
        </p:nvSpPr>
        <p:spPr>
          <a:xfrm>
            <a:off x="457200" y="457200"/>
            <a:ext cx="8229600" cy="411480"/>
          </a:xfrm>
          <a:prstGeom prst="rect">
            <a:avLst/>
          </a:prstGeom>
          <a:noFill/>
        </p:spPr>
        <p:txBody>
          <a:bodyPr wrap="square">
            <a:spAutoFit/>
          </a:bodyPr>
          <a:lstStyle/>
          <a:p>
            <a:pPr algn="l"/>
            <a:r>
              <a:rPr lang="en-CA" sz="2000" b="1" dirty="0">
                <a:solidFill>
                  <a:srgbClr val="4F2683"/>
                </a:solidFill>
                <a:latin typeface="Calibri"/>
              </a:rPr>
              <a:t>Overview</a:t>
            </a:r>
            <a:endParaRPr sz="2000" b="1" i="0" dirty="0">
              <a:solidFill>
                <a:srgbClr val="4F2683"/>
              </a:solidFill>
              <a:latin typeface="Calibri"/>
            </a:endParaRPr>
          </a:p>
        </p:txBody>
      </p:sp>
      <p:sp>
        <p:nvSpPr>
          <p:cNvPr id="9" name="Rectangle 8"/>
          <p:cNvSpPr/>
          <p:nvPr/>
        </p:nvSpPr>
        <p:spPr>
          <a:xfrm>
            <a:off x="457200" y="1005840"/>
            <a:ext cx="64008" cy="164592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 y="1005840"/>
            <a:ext cx="7863840" cy="1107996"/>
          </a:xfrm>
          <a:prstGeom prst="rect">
            <a:avLst/>
          </a:prstGeom>
          <a:noFill/>
        </p:spPr>
        <p:txBody>
          <a:bodyPr wrap="square">
            <a:spAutoFit/>
          </a:bodyPr>
          <a:lstStyle/>
          <a:p>
            <a:pPr algn="l"/>
            <a:r>
              <a:rPr lang="en-CA" sz="2200" b="0" i="0" dirty="0">
                <a:latin typeface="Georgia"/>
              </a:rPr>
              <a:t>Hume had no interest in solving the Augustinian error with </a:t>
            </a:r>
            <a:r>
              <a:rPr lang="en-CA" sz="2200" b="0" i="1" dirty="0" err="1">
                <a:latin typeface="Georgia"/>
              </a:rPr>
              <a:t>préjugés</a:t>
            </a:r>
            <a:r>
              <a:rPr lang="en-CA" sz="2200" b="0" i="0" dirty="0">
                <a:latin typeface="Georgia"/>
              </a:rPr>
              <a:t>; he was engaged, rather, in describing belief- formation as part of the “science of man”.</a:t>
            </a:r>
            <a:endParaRPr sz="2200" b="0" i="0" dirty="0">
              <a:latin typeface="Georgia"/>
            </a:endParaRPr>
          </a:p>
        </p:txBody>
      </p:sp>
      <p:cxnSp>
        <p:nvCxnSpPr>
          <p:cNvPr id="11" name="Connector 10"/>
          <p:cNvCxnSpPr/>
          <p:nvPr/>
        </p:nvCxnSpPr>
        <p:spPr>
          <a:xfrm>
            <a:off x="109728" y="278892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457200" y="2926080"/>
            <a:ext cx="64008" cy="164592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8368" y="2926080"/>
            <a:ext cx="7863840" cy="1446550"/>
          </a:xfrm>
          <a:prstGeom prst="rect">
            <a:avLst/>
          </a:prstGeom>
          <a:noFill/>
        </p:spPr>
        <p:txBody>
          <a:bodyPr wrap="square">
            <a:spAutoFit/>
          </a:bodyPr>
          <a:lstStyle/>
          <a:p>
            <a:pPr algn="l"/>
            <a:r>
              <a:rPr lang="en-CA" sz="2200" dirty="0">
                <a:latin typeface="Georgia"/>
              </a:rPr>
              <a:t>Thus, Hume could appropriate the </a:t>
            </a:r>
            <a:r>
              <a:rPr lang="en-CA" sz="2200" dirty="0" err="1">
                <a:latin typeface="Georgia"/>
              </a:rPr>
              <a:t>Malebranchean</a:t>
            </a:r>
            <a:r>
              <a:rPr lang="en-CA" sz="2200" dirty="0">
                <a:latin typeface="Georgia"/>
              </a:rPr>
              <a:t> account of prejudice-formation without adopting either Malebranche’s Augustinian supernatural remedy or his Cartesian rationalistic solution for avoiding prejudices.</a:t>
            </a:r>
          </a:p>
        </p:txBody>
      </p:sp>
      <p:pic>
        <p:nvPicPr>
          <p:cNvPr id="15" name="Picture 14">
            <a:extLst>
              <a:ext uri="{FF2B5EF4-FFF2-40B4-BE49-F238E27FC236}">
                <a16:creationId xmlns:a16="http://schemas.microsoft.com/office/drawing/2014/main" id="{3EC4BE7A-F357-8E66-954C-DD6596947477}"/>
              </a:ext>
            </a:extLst>
          </p:cNvPr>
          <p:cNvPicPr>
            <a:picLocks noChangeAspect="1"/>
          </p:cNvPicPr>
          <p:nvPr/>
        </p:nvPicPr>
        <p:blipFill>
          <a:blip r:embed="rId2"/>
          <a:stretch>
            <a:fillRect/>
          </a:stretch>
        </p:blipFill>
        <p:spPr>
          <a:xfrm>
            <a:off x="457200" y="6400800"/>
            <a:ext cx="4272030" cy="2743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D5D9B-C257-7837-51AC-E45A9AB9B8F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5E91A6-B65D-22D3-05F9-0708F8897F74}"/>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DE88FD2F-169A-1B6B-BF0D-D757DE1503AF}"/>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0FE4C15D-1A29-D24E-3D9C-F11BE0290F3E}"/>
              </a:ext>
            </a:extLst>
          </p:cNvPr>
          <p:cNvSpPr txBox="1"/>
          <p:nvPr/>
        </p:nvSpPr>
        <p:spPr>
          <a:xfrm>
            <a:off x="6583680" y="36576"/>
            <a:ext cx="2468880" cy="261610"/>
          </a:xfrm>
          <a:prstGeom prst="rect">
            <a:avLst/>
          </a:prstGeom>
          <a:noFill/>
        </p:spPr>
        <p:txBody>
          <a:bodyPr wrap="square">
            <a:spAutoFit/>
          </a:bodyPr>
          <a:lstStyle/>
          <a:p>
            <a:pPr algn="r"/>
            <a:r>
              <a:rPr lang="en-CA" sz="1100" b="0" i="0" dirty="0">
                <a:solidFill>
                  <a:srgbClr val="FFFFFF"/>
                </a:solidFill>
                <a:latin typeface="Calibri"/>
              </a:rPr>
              <a:t>I</a:t>
            </a:r>
            <a:r>
              <a:rPr sz="1100" b="0" i="0" dirty="0">
                <a:solidFill>
                  <a:srgbClr val="FFFFFF"/>
                </a:solidFill>
                <a:latin typeface="Calibri"/>
              </a:rPr>
              <a:t>I.  </a:t>
            </a:r>
            <a:r>
              <a:rPr lang="en-CA" sz="1100" dirty="0">
                <a:solidFill>
                  <a:srgbClr val="FFFFFF"/>
                </a:solidFill>
                <a:latin typeface="Calibri"/>
              </a:rPr>
              <a:t>Hume’s </a:t>
            </a:r>
            <a:r>
              <a:rPr lang="en-CA" sz="1100" dirty="0" err="1">
                <a:solidFill>
                  <a:srgbClr val="FFFFFF"/>
                </a:solidFill>
                <a:latin typeface="Calibri"/>
              </a:rPr>
              <a:t>Malebranchean</a:t>
            </a:r>
            <a:r>
              <a:rPr lang="en-CA" sz="1100" dirty="0">
                <a:solidFill>
                  <a:srgbClr val="FFFFFF"/>
                </a:solidFill>
                <a:latin typeface="Calibri"/>
              </a:rPr>
              <a:t> Solution</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F6E7DEC0-2D26-6FCF-E9F8-484F6CF338BC}"/>
              </a:ext>
            </a:extLst>
          </p:cNvPr>
          <p:cNvSpPr txBox="1"/>
          <p:nvPr/>
        </p:nvSpPr>
        <p:spPr>
          <a:xfrm>
            <a:off x="457200" y="457200"/>
            <a:ext cx="8229600" cy="411480"/>
          </a:xfrm>
          <a:prstGeom prst="rect">
            <a:avLst/>
          </a:prstGeom>
          <a:noFill/>
        </p:spPr>
        <p:txBody>
          <a:bodyPr wrap="square">
            <a:spAutoFit/>
          </a:bodyPr>
          <a:lstStyle/>
          <a:p>
            <a:pPr algn="l"/>
            <a:r>
              <a:rPr lang="en-CA" sz="2000" b="1" dirty="0">
                <a:solidFill>
                  <a:srgbClr val="4F2683"/>
                </a:solidFill>
                <a:latin typeface="Calibri"/>
              </a:rPr>
              <a:t>Hume’s Descriptive Science of Human Nature</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285FD885-F413-8A70-9072-DB49E382192F}"/>
              </a:ext>
            </a:extLst>
          </p:cNvPr>
          <p:cNvSpPr/>
          <p:nvPr/>
        </p:nvSpPr>
        <p:spPr>
          <a:xfrm>
            <a:off x="457200" y="1005840"/>
            <a:ext cx="64008" cy="347472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00062129-91B3-EBAA-C41A-1F38899846E1}"/>
              </a:ext>
            </a:extLst>
          </p:cNvPr>
          <p:cNvSpPr txBox="1"/>
          <p:nvPr/>
        </p:nvSpPr>
        <p:spPr>
          <a:xfrm>
            <a:off x="658368" y="1005840"/>
            <a:ext cx="7863840" cy="2554545"/>
          </a:xfrm>
          <a:prstGeom prst="rect">
            <a:avLst/>
          </a:prstGeom>
          <a:noFill/>
        </p:spPr>
        <p:txBody>
          <a:bodyPr wrap="square">
            <a:spAutoFit/>
          </a:bodyPr>
          <a:lstStyle/>
          <a:p>
            <a:r>
              <a:rPr lang="en-CA" sz="1600" b="0" i="1" dirty="0">
                <a:latin typeface="Georgia"/>
              </a:rPr>
              <a:t>There is no question of importance, whose decision is not </a:t>
            </a:r>
            <a:r>
              <a:rPr lang="en-CA" sz="1600" b="0" i="1" dirty="0" err="1">
                <a:latin typeface="Georgia"/>
              </a:rPr>
              <a:t>compriz’d</a:t>
            </a:r>
            <a:r>
              <a:rPr lang="en-CA" sz="1600" b="0" i="1" dirty="0">
                <a:latin typeface="Georgia"/>
              </a:rPr>
              <a:t> in the science of man. . . . And as the science of man is the only solid foundation for the other sciences, so the only solid foundation we can give to this science itself must be laid on experience and observation.  . . .We must therefore glean up our experiments in this science from a cautious observation of human life, and take them as they appear in the common course of th</a:t>
            </a:r>
            <a:r>
              <a:rPr lang="en-CA" sz="1600" i="1" dirty="0">
                <a:latin typeface="Georgia"/>
              </a:rPr>
              <a:t>e world, by men’s behavior in company, in affairs, and in their pleasures. Where experiments of this kind are judiciously collected and </a:t>
            </a:r>
            <a:r>
              <a:rPr lang="en-CA" sz="1600" i="1" dirty="0" err="1">
                <a:latin typeface="Georgia"/>
              </a:rPr>
              <a:t>compar’d</a:t>
            </a:r>
            <a:r>
              <a:rPr lang="en-CA" sz="1600" i="1" dirty="0">
                <a:latin typeface="Georgia"/>
              </a:rPr>
              <a:t>, we may hope to establish on them a science which will not be inferior in certainty, and will be much superior in utility to any other of human comprehension.</a:t>
            </a:r>
            <a:endParaRPr sz="1600" b="0" i="1" dirty="0">
              <a:latin typeface="Georgia"/>
            </a:endParaRPr>
          </a:p>
        </p:txBody>
      </p:sp>
      <p:sp>
        <p:nvSpPr>
          <p:cNvPr id="11" name="TextBox 10">
            <a:extLst>
              <a:ext uri="{FF2B5EF4-FFF2-40B4-BE49-F238E27FC236}">
                <a16:creationId xmlns:a16="http://schemas.microsoft.com/office/drawing/2014/main" id="{DCCDCD60-368D-0B4B-419E-18599201402E}"/>
              </a:ext>
            </a:extLst>
          </p:cNvPr>
          <p:cNvSpPr txBox="1"/>
          <p:nvPr/>
        </p:nvSpPr>
        <p:spPr>
          <a:xfrm>
            <a:off x="658368" y="4663440"/>
            <a:ext cx="7863840" cy="338554"/>
          </a:xfrm>
          <a:prstGeom prst="rect">
            <a:avLst/>
          </a:prstGeom>
          <a:noFill/>
        </p:spPr>
        <p:txBody>
          <a:bodyPr wrap="square">
            <a:spAutoFit/>
          </a:bodyPr>
          <a:lstStyle/>
          <a:p>
            <a:pPr algn="l"/>
            <a:r>
              <a:rPr sz="1600" b="0" i="0" dirty="0">
                <a:solidFill>
                  <a:srgbClr val="555555"/>
                </a:solidFill>
                <a:latin typeface="Calibri"/>
              </a:rPr>
              <a:t>— </a:t>
            </a:r>
            <a:r>
              <a:rPr lang="en-CA" sz="1600" b="0" i="0" dirty="0">
                <a:solidFill>
                  <a:srgbClr val="555555"/>
                </a:solidFill>
                <a:latin typeface="Calibri"/>
              </a:rPr>
              <a:t>Hume</a:t>
            </a:r>
            <a:r>
              <a:rPr sz="1600" b="0" i="0" dirty="0">
                <a:solidFill>
                  <a:srgbClr val="555555"/>
                </a:solidFill>
                <a:latin typeface="Calibri"/>
              </a:rPr>
              <a:t>, </a:t>
            </a:r>
            <a:r>
              <a:rPr lang="en-CA" sz="1600" b="0" i="0" dirty="0">
                <a:solidFill>
                  <a:srgbClr val="555555"/>
                </a:solidFill>
                <a:latin typeface="Calibri"/>
              </a:rPr>
              <a:t>Introduction to the </a:t>
            </a:r>
            <a:r>
              <a:rPr lang="en-CA" sz="1600" b="0" i="1" dirty="0">
                <a:solidFill>
                  <a:srgbClr val="555555"/>
                </a:solidFill>
                <a:latin typeface="Calibri"/>
              </a:rPr>
              <a:t>Treatise</a:t>
            </a:r>
            <a:r>
              <a:rPr sz="1600" b="0" i="0" dirty="0">
                <a:solidFill>
                  <a:srgbClr val="555555"/>
                </a:solidFill>
                <a:latin typeface="Calibri"/>
              </a:rPr>
              <a:t>, </a:t>
            </a:r>
            <a:r>
              <a:rPr lang="en-CA" sz="1600" b="0" i="0" dirty="0">
                <a:solidFill>
                  <a:srgbClr val="555555"/>
                </a:solidFill>
                <a:latin typeface="Calibri"/>
              </a:rPr>
              <a:t>4 </a:t>
            </a:r>
            <a:r>
              <a:rPr lang="en-CA" sz="1600" b="0" i="0">
                <a:solidFill>
                  <a:srgbClr val="555555"/>
                </a:solidFill>
                <a:latin typeface="Calibri"/>
              </a:rPr>
              <a:t>and 6</a:t>
            </a:r>
            <a:endParaRPr sz="1600" b="0" i="0" dirty="0">
              <a:solidFill>
                <a:srgbClr val="555555"/>
              </a:solidFill>
              <a:latin typeface="Calibri"/>
            </a:endParaRPr>
          </a:p>
        </p:txBody>
      </p:sp>
      <p:pic>
        <p:nvPicPr>
          <p:cNvPr id="13" name="Picture 12">
            <a:extLst>
              <a:ext uri="{FF2B5EF4-FFF2-40B4-BE49-F238E27FC236}">
                <a16:creationId xmlns:a16="http://schemas.microsoft.com/office/drawing/2014/main" id="{F60313B7-3B12-73D0-8ACB-5545491639E1}"/>
              </a:ext>
            </a:extLst>
          </p:cNvPr>
          <p:cNvPicPr>
            <a:picLocks noChangeAspect="1"/>
          </p:cNvPicPr>
          <p:nvPr/>
        </p:nvPicPr>
        <p:blipFill>
          <a:blip r:embed="rId2"/>
          <a:stretch>
            <a:fillRect/>
          </a:stretch>
        </p:blipFill>
        <p:spPr>
          <a:xfrm>
            <a:off x="457200" y="6400800"/>
            <a:ext cx="4272029" cy="274320"/>
          </a:xfrm>
          <a:prstGeom prst="rect">
            <a:avLst/>
          </a:prstGeom>
        </p:spPr>
      </p:pic>
    </p:spTree>
    <p:extLst>
      <p:ext uri="{BB962C8B-B14F-4D97-AF65-F5344CB8AC3E}">
        <p14:creationId xmlns:p14="http://schemas.microsoft.com/office/powerpoint/2010/main" val="998258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EC156-3318-3BEE-EBEC-01CDCFE2EF3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EC61C57-2791-1B01-943A-3D71A71E1C89}"/>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538803F-82B7-7635-C8C2-9D129D27F531}"/>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76F97613-EB8C-9459-68C5-970FDDA67C29}"/>
              </a:ext>
            </a:extLst>
          </p:cNvPr>
          <p:cNvSpPr txBox="1"/>
          <p:nvPr/>
        </p:nvSpPr>
        <p:spPr>
          <a:xfrm>
            <a:off x="6583680" y="36576"/>
            <a:ext cx="2468880" cy="261610"/>
          </a:xfrm>
          <a:prstGeom prst="rect">
            <a:avLst/>
          </a:prstGeom>
          <a:noFill/>
        </p:spPr>
        <p:txBody>
          <a:bodyPr wrap="square">
            <a:spAutoFit/>
          </a:bodyPr>
          <a:lstStyle/>
          <a:p>
            <a:pPr algn="r"/>
            <a:r>
              <a:rPr lang="en-CA" sz="1100" b="0" i="0" dirty="0">
                <a:solidFill>
                  <a:srgbClr val="FFFFFF"/>
                </a:solidFill>
                <a:latin typeface="Calibri"/>
              </a:rPr>
              <a:t>I</a:t>
            </a:r>
            <a:r>
              <a:rPr sz="1100" b="0" i="0" dirty="0">
                <a:solidFill>
                  <a:srgbClr val="FFFFFF"/>
                </a:solidFill>
                <a:latin typeface="Calibri"/>
              </a:rPr>
              <a:t>I.  </a:t>
            </a:r>
            <a:r>
              <a:rPr lang="en-CA" sz="1100" dirty="0">
                <a:solidFill>
                  <a:srgbClr val="FFFFFF"/>
                </a:solidFill>
                <a:latin typeface="Calibri"/>
              </a:rPr>
              <a:t>Hume’s </a:t>
            </a:r>
            <a:r>
              <a:rPr lang="en-CA" sz="1100" dirty="0" err="1">
                <a:solidFill>
                  <a:srgbClr val="FFFFFF"/>
                </a:solidFill>
                <a:latin typeface="Calibri"/>
              </a:rPr>
              <a:t>Malebranchean</a:t>
            </a:r>
            <a:r>
              <a:rPr lang="en-CA" sz="1100" dirty="0">
                <a:solidFill>
                  <a:srgbClr val="FFFFFF"/>
                </a:solidFill>
                <a:latin typeface="Calibri"/>
              </a:rPr>
              <a:t> Solution</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692DCC62-DCD4-2F13-2A00-0D2817A7A94A}"/>
              </a:ext>
            </a:extLst>
          </p:cNvPr>
          <p:cNvSpPr txBox="1"/>
          <p:nvPr/>
        </p:nvSpPr>
        <p:spPr>
          <a:xfrm>
            <a:off x="457200" y="457200"/>
            <a:ext cx="8229600" cy="411480"/>
          </a:xfrm>
          <a:prstGeom prst="rect">
            <a:avLst/>
          </a:prstGeom>
          <a:noFill/>
        </p:spPr>
        <p:txBody>
          <a:bodyPr wrap="square">
            <a:spAutoFit/>
          </a:bodyPr>
          <a:lstStyle/>
          <a:p>
            <a:pPr algn="l"/>
            <a:r>
              <a:rPr lang="en-CA" sz="2000" b="1" i="0" dirty="0">
                <a:solidFill>
                  <a:srgbClr val="4F2683"/>
                </a:solidFill>
                <a:latin typeface="Calibri"/>
              </a:rPr>
              <a:t>Hume’s </a:t>
            </a:r>
            <a:r>
              <a:rPr lang="en-CA" sz="2000" b="1" dirty="0">
                <a:solidFill>
                  <a:srgbClr val="4F2683"/>
                </a:solidFill>
                <a:latin typeface="Calibri"/>
              </a:rPr>
              <a:t>Normalization of </a:t>
            </a:r>
            <a:r>
              <a:rPr lang="en-CA" sz="2000" b="1" dirty="0" err="1">
                <a:solidFill>
                  <a:srgbClr val="4F2683"/>
                </a:solidFill>
                <a:latin typeface="Calibri"/>
              </a:rPr>
              <a:t>Malebranchean</a:t>
            </a:r>
            <a:r>
              <a:rPr lang="en-CA" sz="2000" b="1" dirty="0">
                <a:solidFill>
                  <a:srgbClr val="4F2683"/>
                </a:solidFill>
                <a:latin typeface="Calibri"/>
              </a:rPr>
              <a:t> </a:t>
            </a:r>
            <a:r>
              <a:rPr lang="en-CA" sz="2000" b="1" dirty="0" err="1">
                <a:solidFill>
                  <a:srgbClr val="4F2683"/>
                </a:solidFill>
                <a:latin typeface="Calibri"/>
              </a:rPr>
              <a:t>Préjugé</a:t>
            </a:r>
            <a:r>
              <a:rPr lang="en-CA" sz="2000" b="1" dirty="0">
                <a:solidFill>
                  <a:srgbClr val="4F2683"/>
                </a:solidFill>
                <a:latin typeface="Calibri"/>
              </a:rPr>
              <a:t>-formation</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69FE9D87-6C49-9143-8673-776A6F1CAD86}"/>
              </a:ext>
            </a:extLst>
          </p:cNvPr>
          <p:cNvSpPr/>
          <p:nvPr/>
        </p:nvSpPr>
        <p:spPr>
          <a:xfrm>
            <a:off x="457200" y="1005840"/>
            <a:ext cx="64008" cy="347472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84FDE877-5576-A469-DBC4-F2647CB04AE7}"/>
              </a:ext>
            </a:extLst>
          </p:cNvPr>
          <p:cNvSpPr txBox="1"/>
          <p:nvPr/>
        </p:nvSpPr>
        <p:spPr>
          <a:xfrm>
            <a:off x="658368" y="1005840"/>
            <a:ext cx="7863840" cy="1815882"/>
          </a:xfrm>
          <a:prstGeom prst="rect">
            <a:avLst/>
          </a:prstGeom>
          <a:noFill/>
        </p:spPr>
        <p:txBody>
          <a:bodyPr wrap="square">
            <a:spAutoFit/>
          </a:bodyPr>
          <a:lstStyle/>
          <a:p>
            <a:r>
              <a:rPr lang="en-CA" sz="1600" b="0" i="1" dirty="0">
                <a:latin typeface="Georgia"/>
              </a:rPr>
              <a:t>All these kinds of probability are </a:t>
            </a:r>
            <a:r>
              <a:rPr lang="en-CA" sz="1600" b="0" i="1" dirty="0" err="1">
                <a:latin typeface="Georgia"/>
              </a:rPr>
              <a:t>receive’d</a:t>
            </a:r>
            <a:r>
              <a:rPr lang="en-CA" sz="1600" b="0" i="1" dirty="0">
                <a:latin typeface="Georgia"/>
              </a:rPr>
              <a:t> by philosophers, and allowed to be reasonable foundations of belief and opinion. But there are others, that are </a:t>
            </a:r>
            <a:r>
              <a:rPr lang="en-CA" sz="1600" b="0" i="1" dirty="0" err="1">
                <a:latin typeface="Georgia"/>
              </a:rPr>
              <a:t>deriv’d</a:t>
            </a:r>
            <a:r>
              <a:rPr lang="en-CA" sz="1600" i="1" dirty="0">
                <a:latin typeface="Georgia"/>
              </a:rPr>
              <a:t> from the same principles, </a:t>
            </a:r>
            <a:r>
              <a:rPr lang="en-CA" sz="1600" i="1" dirty="0" err="1">
                <a:latin typeface="Georgia"/>
              </a:rPr>
              <a:t>tho</a:t>
            </a:r>
            <a:r>
              <a:rPr lang="en-CA" sz="1600" i="1" dirty="0">
                <a:latin typeface="Georgia"/>
              </a:rPr>
              <a:t>’ they have not had the good fortune to obtain the same sanction.  . . .Thus it appears on the whole that every kind of opinion or judgment, which amounts not to knowledge, is </a:t>
            </a:r>
            <a:r>
              <a:rPr lang="en-CA" sz="1600" i="1" dirty="0" err="1">
                <a:latin typeface="Georgia"/>
              </a:rPr>
              <a:t>deriv’d</a:t>
            </a:r>
            <a:r>
              <a:rPr lang="en-CA" sz="1600" i="1" dirty="0">
                <a:latin typeface="Georgia"/>
              </a:rPr>
              <a:t> entirely from the force and vivacity of the perception, and that these qualities constitute in the mind, what we call the BELIEF of the existence of any object.</a:t>
            </a:r>
            <a:endParaRPr sz="1600" b="0" i="1" dirty="0">
              <a:latin typeface="Georgia"/>
            </a:endParaRPr>
          </a:p>
        </p:txBody>
      </p:sp>
      <p:sp>
        <p:nvSpPr>
          <p:cNvPr id="11" name="TextBox 10">
            <a:extLst>
              <a:ext uri="{FF2B5EF4-FFF2-40B4-BE49-F238E27FC236}">
                <a16:creationId xmlns:a16="http://schemas.microsoft.com/office/drawing/2014/main" id="{8D5F0725-69AB-73F7-9FAB-840863E4047B}"/>
              </a:ext>
            </a:extLst>
          </p:cNvPr>
          <p:cNvSpPr txBox="1"/>
          <p:nvPr/>
        </p:nvSpPr>
        <p:spPr>
          <a:xfrm>
            <a:off x="658368" y="4663440"/>
            <a:ext cx="7863840" cy="338554"/>
          </a:xfrm>
          <a:prstGeom prst="rect">
            <a:avLst/>
          </a:prstGeom>
          <a:noFill/>
        </p:spPr>
        <p:txBody>
          <a:bodyPr wrap="square">
            <a:spAutoFit/>
          </a:bodyPr>
          <a:lstStyle/>
          <a:p>
            <a:pPr algn="l"/>
            <a:r>
              <a:rPr sz="1600" b="0" i="0" dirty="0">
                <a:solidFill>
                  <a:srgbClr val="555555"/>
                </a:solidFill>
                <a:latin typeface="Calibri"/>
              </a:rPr>
              <a:t>— </a:t>
            </a:r>
            <a:r>
              <a:rPr lang="en-CA" sz="1600" b="0" i="0" dirty="0">
                <a:solidFill>
                  <a:srgbClr val="555555"/>
                </a:solidFill>
                <a:latin typeface="Calibri"/>
              </a:rPr>
              <a:t>Hume</a:t>
            </a:r>
            <a:r>
              <a:rPr sz="1600" b="0" i="0" dirty="0">
                <a:solidFill>
                  <a:srgbClr val="555555"/>
                </a:solidFill>
                <a:latin typeface="Calibri"/>
              </a:rPr>
              <a:t>, </a:t>
            </a:r>
            <a:r>
              <a:rPr lang="en-CA" sz="1600" dirty="0">
                <a:solidFill>
                  <a:srgbClr val="555555"/>
                </a:solidFill>
                <a:latin typeface="Calibri"/>
              </a:rPr>
              <a:t>Treatise</a:t>
            </a:r>
            <a:r>
              <a:rPr sz="1600" b="0" i="0" dirty="0">
                <a:solidFill>
                  <a:srgbClr val="555555"/>
                </a:solidFill>
                <a:latin typeface="Calibri"/>
              </a:rPr>
              <a:t>,</a:t>
            </a:r>
            <a:r>
              <a:rPr lang="en-CA" sz="1600" b="0" i="0" dirty="0">
                <a:solidFill>
                  <a:srgbClr val="555555"/>
                </a:solidFill>
                <a:latin typeface="Calibri"/>
              </a:rPr>
              <a:t> 1.3.13,</a:t>
            </a:r>
            <a:r>
              <a:rPr sz="1600" b="0" i="0" dirty="0">
                <a:solidFill>
                  <a:srgbClr val="555555"/>
                </a:solidFill>
                <a:latin typeface="Calibri"/>
              </a:rPr>
              <a:t> </a:t>
            </a:r>
            <a:r>
              <a:rPr lang="en-CA" sz="1600" dirty="0">
                <a:solidFill>
                  <a:srgbClr val="555555"/>
                </a:solidFill>
                <a:latin typeface="Calibri"/>
              </a:rPr>
              <a:t>97</a:t>
            </a:r>
            <a:r>
              <a:rPr lang="en-CA" sz="1600" b="0" i="0" dirty="0">
                <a:solidFill>
                  <a:srgbClr val="555555"/>
                </a:solidFill>
                <a:latin typeface="Calibri"/>
              </a:rPr>
              <a:t> and 104</a:t>
            </a:r>
            <a:endParaRPr sz="1600" b="0" i="0" dirty="0">
              <a:solidFill>
                <a:srgbClr val="555555"/>
              </a:solidFill>
              <a:latin typeface="Calibri"/>
            </a:endParaRPr>
          </a:p>
        </p:txBody>
      </p:sp>
      <p:pic>
        <p:nvPicPr>
          <p:cNvPr id="13" name="Picture 12">
            <a:extLst>
              <a:ext uri="{FF2B5EF4-FFF2-40B4-BE49-F238E27FC236}">
                <a16:creationId xmlns:a16="http://schemas.microsoft.com/office/drawing/2014/main" id="{BF1587BE-B3E7-5279-D41C-D3E05EF246C2}"/>
              </a:ext>
            </a:extLst>
          </p:cNvPr>
          <p:cNvPicPr>
            <a:picLocks noChangeAspect="1"/>
          </p:cNvPicPr>
          <p:nvPr/>
        </p:nvPicPr>
        <p:blipFill>
          <a:blip r:embed="rId2"/>
          <a:stretch>
            <a:fillRect/>
          </a:stretch>
        </p:blipFill>
        <p:spPr>
          <a:xfrm>
            <a:off x="457200" y="6400800"/>
            <a:ext cx="4272029" cy="274320"/>
          </a:xfrm>
          <a:prstGeom prst="rect">
            <a:avLst/>
          </a:prstGeom>
        </p:spPr>
      </p:pic>
    </p:spTree>
    <p:extLst>
      <p:ext uri="{BB962C8B-B14F-4D97-AF65-F5344CB8AC3E}">
        <p14:creationId xmlns:p14="http://schemas.microsoft.com/office/powerpoint/2010/main" val="4085681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50834-4670-4F03-1ED6-C05078B545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98725B-0AD3-E734-FFBB-F04F7BB77DB7}"/>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AD25B4C0-643E-700D-1ECB-A00C80A29BC3}"/>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21CBDC15-8AC3-76FE-AB09-A995F9670871}"/>
              </a:ext>
            </a:extLst>
          </p:cNvPr>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a:t>
            </a:r>
            <a:r>
              <a:rPr lang="en-CA" sz="1100" b="0" i="0" dirty="0">
                <a:solidFill>
                  <a:srgbClr val="FFFFFF"/>
                </a:solidFill>
                <a:latin typeface="Calibri"/>
              </a:rPr>
              <a:t>I</a:t>
            </a:r>
            <a:r>
              <a:rPr sz="1100" b="0" i="0" dirty="0">
                <a:solidFill>
                  <a:srgbClr val="FFFFFF"/>
                </a:solidFill>
                <a:latin typeface="Calibri"/>
              </a:rPr>
              <a:t>.  </a:t>
            </a:r>
            <a:r>
              <a:rPr lang="en-CA" sz="1100" dirty="0">
                <a:solidFill>
                  <a:srgbClr val="FFFFFF"/>
                </a:solidFill>
                <a:latin typeface="Calibri"/>
              </a:rPr>
              <a:t>Hume’s </a:t>
            </a:r>
            <a:r>
              <a:rPr lang="en-CA" sz="1100" dirty="0" err="1">
                <a:solidFill>
                  <a:srgbClr val="FFFFFF"/>
                </a:solidFill>
                <a:latin typeface="Calibri"/>
              </a:rPr>
              <a:t>Malebranchean</a:t>
            </a:r>
            <a:r>
              <a:rPr lang="en-CA" sz="1100" dirty="0">
                <a:solidFill>
                  <a:srgbClr val="FFFFFF"/>
                </a:solidFill>
                <a:latin typeface="Calibri"/>
              </a:rPr>
              <a:t> Solution</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7BBF336B-73D9-E45A-DED9-38389DF87B47}"/>
              </a:ext>
            </a:extLst>
          </p:cNvPr>
          <p:cNvSpPr txBox="1"/>
          <p:nvPr/>
        </p:nvSpPr>
        <p:spPr>
          <a:xfrm>
            <a:off x="457200" y="457200"/>
            <a:ext cx="8229600" cy="411480"/>
          </a:xfrm>
          <a:prstGeom prst="rect">
            <a:avLst/>
          </a:prstGeom>
          <a:noFill/>
        </p:spPr>
        <p:txBody>
          <a:bodyPr wrap="square">
            <a:spAutoFit/>
          </a:bodyPr>
          <a:lstStyle/>
          <a:p>
            <a:pPr algn="l"/>
            <a:r>
              <a:rPr lang="en-CA" sz="2000" b="1" dirty="0">
                <a:solidFill>
                  <a:srgbClr val="4F2683"/>
                </a:solidFill>
                <a:latin typeface="Calibri"/>
              </a:rPr>
              <a:t>Hume’s Remedy for Intransigent Belief: Indirect Doxastic Voluntarism</a:t>
            </a:r>
            <a:endParaRPr sz="2000" b="1" i="0" dirty="0">
              <a:solidFill>
                <a:srgbClr val="4F2683"/>
              </a:solidFill>
              <a:latin typeface="Calibri"/>
            </a:endParaRPr>
          </a:p>
        </p:txBody>
      </p:sp>
      <p:sp>
        <p:nvSpPr>
          <p:cNvPr id="9" name="Rectangle 8">
            <a:extLst>
              <a:ext uri="{FF2B5EF4-FFF2-40B4-BE49-F238E27FC236}">
                <a16:creationId xmlns:a16="http://schemas.microsoft.com/office/drawing/2014/main" id="{0548B9DD-0E23-8D97-550C-20FE0FD085F2}"/>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7B3C3FDF-56B6-5A10-2C0B-BF0476B14EDB}"/>
              </a:ext>
            </a:extLst>
          </p:cNvPr>
          <p:cNvSpPr txBox="1"/>
          <p:nvPr/>
        </p:nvSpPr>
        <p:spPr>
          <a:xfrm>
            <a:off x="658368" y="1005840"/>
            <a:ext cx="7863840" cy="1815882"/>
          </a:xfrm>
          <a:prstGeom prst="rect">
            <a:avLst/>
          </a:prstGeom>
          <a:noFill/>
        </p:spPr>
        <p:txBody>
          <a:bodyPr wrap="square">
            <a:spAutoFit/>
          </a:bodyPr>
          <a:lstStyle/>
          <a:p>
            <a:pPr algn="l"/>
            <a:r>
              <a:rPr lang="en-CA" sz="1600" b="0" i="1" dirty="0">
                <a:latin typeface="Georgia"/>
              </a:rPr>
              <a:t>We find in some cases, that the reflection produces the belief with the custom; or more properly speaking, tha</a:t>
            </a:r>
            <a:r>
              <a:rPr lang="en-CA" sz="1600" i="1" dirty="0">
                <a:latin typeface="Georgia"/>
              </a:rPr>
              <a:t>t the reflection produces the custom in an </a:t>
            </a:r>
            <a:r>
              <a:rPr lang="en-CA" sz="1600" dirty="0">
                <a:latin typeface="Georgia"/>
              </a:rPr>
              <a:t>oblique</a:t>
            </a:r>
            <a:r>
              <a:rPr lang="en-CA" sz="1600" i="1" dirty="0">
                <a:latin typeface="Georgia"/>
              </a:rPr>
              <a:t> and </a:t>
            </a:r>
            <a:r>
              <a:rPr lang="en-CA" sz="1600" dirty="0">
                <a:latin typeface="Georgia"/>
              </a:rPr>
              <a:t>artificial</a:t>
            </a:r>
            <a:r>
              <a:rPr lang="en-CA" sz="1600" i="1" dirty="0">
                <a:latin typeface="Georgia"/>
              </a:rPr>
              <a:t> manner.  . . .The connection of the ideas is not habitual after one experiment; but this connexion is comprehended under another principle, that is habitual; which brings us back to our hypothesis. In all cases we transfer our experience to instances of which we have no experience either </a:t>
            </a:r>
            <a:r>
              <a:rPr lang="en-CA" sz="1600" dirty="0">
                <a:latin typeface="Georgia"/>
              </a:rPr>
              <a:t>expressly</a:t>
            </a:r>
            <a:r>
              <a:rPr lang="en-CA" sz="1600" i="1" dirty="0">
                <a:latin typeface="Georgia"/>
              </a:rPr>
              <a:t> or </a:t>
            </a:r>
            <a:r>
              <a:rPr lang="en-CA" sz="1600" dirty="0">
                <a:latin typeface="Georgia"/>
              </a:rPr>
              <a:t>tacitly</a:t>
            </a:r>
            <a:r>
              <a:rPr lang="en-CA" sz="1600" i="1" dirty="0">
                <a:latin typeface="Georgia"/>
              </a:rPr>
              <a:t>, either </a:t>
            </a:r>
            <a:r>
              <a:rPr lang="en-CA" sz="1600" dirty="0">
                <a:latin typeface="Georgia"/>
              </a:rPr>
              <a:t>directly</a:t>
            </a:r>
            <a:r>
              <a:rPr lang="en-CA" sz="1600" i="1" dirty="0">
                <a:latin typeface="Georgia"/>
              </a:rPr>
              <a:t> or </a:t>
            </a:r>
            <a:r>
              <a:rPr lang="en-CA" sz="1600" dirty="0">
                <a:latin typeface="Georgia"/>
              </a:rPr>
              <a:t>indirectly</a:t>
            </a:r>
            <a:r>
              <a:rPr lang="en-CA" sz="1600" i="1" dirty="0">
                <a:latin typeface="Georgia"/>
              </a:rPr>
              <a:t>.</a:t>
            </a:r>
            <a:endParaRPr sz="1600" b="0" i="1" dirty="0">
              <a:latin typeface="Georgia"/>
            </a:endParaRPr>
          </a:p>
        </p:txBody>
      </p:sp>
      <p:sp>
        <p:nvSpPr>
          <p:cNvPr id="11" name="TextBox 10">
            <a:extLst>
              <a:ext uri="{FF2B5EF4-FFF2-40B4-BE49-F238E27FC236}">
                <a16:creationId xmlns:a16="http://schemas.microsoft.com/office/drawing/2014/main" id="{D0AA6C57-E917-73E0-D80B-381619EDBE78}"/>
              </a:ext>
            </a:extLst>
          </p:cNvPr>
          <p:cNvSpPr txBox="1"/>
          <p:nvPr/>
        </p:nvSpPr>
        <p:spPr>
          <a:xfrm>
            <a:off x="658368" y="2834640"/>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b="0" i="0" dirty="0">
                <a:solidFill>
                  <a:srgbClr val="555555"/>
                </a:solidFill>
                <a:latin typeface="Calibri"/>
              </a:rPr>
              <a:t>Hume</a:t>
            </a:r>
            <a:r>
              <a:rPr sz="1400" b="0" i="0" dirty="0">
                <a:solidFill>
                  <a:srgbClr val="555555"/>
                </a:solidFill>
                <a:latin typeface="Calibri"/>
              </a:rPr>
              <a:t>, </a:t>
            </a:r>
            <a:r>
              <a:rPr lang="en-CA" sz="1400" b="0" i="1" dirty="0">
                <a:solidFill>
                  <a:srgbClr val="555555"/>
                </a:solidFill>
                <a:latin typeface="Calibri"/>
              </a:rPr>
              <a:t>Treatise</a:t>
            </a:r>
            <a:r>
              <a:rPr sz="1400" b="0" i="0" dirty="0">
                <a:solidFill>
                  <a:srgbClr val="555555"/>
                </a:solidFill>
                <a:latin typeface="Calibri"/>
              </a:rPr>
              <a:t>, </a:t>
            </a:r>
            <a:r>
              <a:rPr lang="en-CA" sz="1400" b="0" i="0" dirty="0">
                <a:solidFill>
                  <a:srgbClr val="555555"/>
                </a:solidFill>
                <a:latin typeface="Calibri"/>
              </a:rPr>
              <a:t>1.3.8, 73; Hume’s emphases</a:t>
            </a:r>
            <a:endParaRPr sz="1400" b="0" i="0" dirty="0">
              <a:solidFill>
                <a:srgbClr val="555555"/>
              </a:solidFill>
              <a:latin typeface="Calibri"/>
            </a:endParaRPr>
          </a:p>
        </p:txBody>
      </p:sp>
      <p:cxnSp>
        <p:nvCxnSpPr>
          <p:cNvPr id="12" name="Connector 11">
            <a:extLst>
              <a:ext uri="{FF2B5EF4-FFF2-40B4-BE49-F238E27FC236}">
                <a16:creationId xmlns:a16="http://schemas.microsoft.com/office/drawing/2014/main" id="{4888B976-BC24-2C30-2C9F-37F37F7B959E}"/>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CA35F94-0020-4EFE-A394-D610737D80E8}"/>
              </a:ext>
            </a:extLst>
          </p:cNvPr>
          <p:cNvSpPr txBox="1"/>
          <p:nvPr/>
        </p:nvSpPr>
        <p:spPr>
          <a:xfrm>
            <a:off x="457199" y="3383280"/>
            <a:ext cx="3227033" cy="307777"/>
          </a:xfrm>
          <a:prstGeom prst="rect">
            <a:avLst/>
          </a:prstGeom>
          <a:noFill/>
        </p:spPr>
        <p:txBody>
          <a:bodyPr wrap="square">
            <a:spAutoFit/>
          </a:bodyPr>
          <a:lstStyle/>
          <a:p>
            <a:pPr algn="l"/>
            <a:r>
              <a:rPr lang="en-CA" sz="1400" b="1" dirty="0">
                <a:solidFill>
                  <a:srgbClr val="4F2683"/>
                </a:solidFill>
                <a:latin typeface="Calibri"/>
              </a:rPr>
              <a:t>Malebranche’s Indirect Voluntarism</a:t>
            </a:r>
            <a:endParaRPr sz="1400" b="1" i="0" dirty="0">
              <a:solidFill>
                <a:srgbClr val="4F2683"/>
              </a:solidFill>
              <a:latin typeface="Calibri"/>
            </a:endParaRPr>
          </a:p>
        </p:txBody>
      </p:sp>
      <p:sp>
        <p:nvSpPr>
          <p:cNvPr id="14" name="Rectangle 13">
            <a:extLst>
              <a:ext uri="{FF2B5EF4-FFF2-40B4-BE49-F238E27FC236}">
                <a16:creationId xmlns:a16="http://schemas.microsoft.com/office/drawing/2014/main" id="{310B0496-1DB1-929E-FC14-1FB6B7CCFF14}"/>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AFC75C9E-236C-4727-27B5-90EFEB6DCB8E}"/>
              </a:ext>
            </a:extLst>
          </p:cNvPr>
          <p:cNvSpPr txBox="1"/>
          <p:nvPr/>
        </p:nvSpPr>
        <p:spPr>
          <a:xfrm>
            <a:off x="658368" y="3794760"/>
            <a:ext cx="7863840" cy="1077218"/>
          </a:xfrm>
          <a:prstGeom prst="rect">
            <a:avLst/>
          </a:prstGeom>
          <a:noFill/>
        </p:spPr>
        <p:txBody>
          <a:bodyPr wrap="square">
            <a:spAutoFit/>
          </a:bodyPr>
          <a:lstStyle/>
          <a:p>
            <a:pPr algn="l"/>
            <a:r>
              <a:rPr lang="en-CA" sz="1600" b="0" i="1" dirty="0">
                <a:latin typeface="Georgia"/>
              </a:rPr>
              <a:t>If we carefully attach the thought of eternity, or some other solid thought, to the extraordinary motions excited in us, these violent and extraordinary motions will no longer occur without at the same time awakening the ideas, and without, as a result, furnishing us with a defense against them.</a:t>
            </a:r>
            <a:endParaRPr sz="1600" b="0" i="1" dirty="0">
              <a:latin typeface="Georgia"/>
            </a:endParaRPr>
          </a:p>
        </p:txBody>
      </p:sp>
      <p:pic>
        <p:nvPicPr>
          <p:cNvPr id="17" name="Picture 16">
            <a:extLst>
              <a:ext uri="{FF2B5EF4-FFF2-40B4-BE49-F238E27FC236}">
                <a16:creationId xmlns:a16="http://schemas.microsoft.com/office/drawing/2014/main" id="{88EE3371-FA65-EB81-74B9-3032199FFFCF}"/>
              </a:ext>
            </a:extLst>
          </p:cNvPr>
          <p:cNvPicPr>
            <a:picLocks noChangeAspect="1"/>
          </p:cNvPicPr>
          <p:nvPr/>
        </p:nvPicPr>
        <p:blipFill>
          <a:blip r:embed="rId2"/>
          <a:stretch>
            <a:fillRect/>
          </a:stretch>
        </p:blipFill>
        <p:spPr>
          <a:xfrm>
            <a:off x="457200" y="6400800"/>
            <a:ext cx="4272030" cy="274320"/>
          </a:xfrm>
          <a:prstGeom prst="rect">
            <a:avLst/>
          </a:prstGeom>
        </p:spPr>
      </p:pic>
      <p:sp>
        <p:nvSpPr>
          <p:cNvPr id="6" name="TextBox 5">
            <a:extLst>
              <a:ext uri="{FF2B5EF4-FFF2-40B4-BE49-F238E27FC236}">
                <a16:creationId xmlns:a16="http://schemas.microsoft.com/office/drawing/2014/main" id="{555DB9A1-DAB0-CF5E-D7D0-AA84BF8CA683}"/>
              </a:ext>
            </a:extLst>
          </p:cNvPr>
          <p:cNvSpPr txBox="1"/>
          <p:nvPr/>
        </p:nvSpPr>
        <p:spPr>
          <a:xfrm>
            <a:off x="658368" y="5649218"/>
            <a:ext cx="7863840" cy="320040"/>
          </a:xfrm>
          <a:prstGeom prst="rect">
            <a:avLst/>
          </a:prstGeom>
          <a:noFill/>
        </p:spPr>
        <p:txBody>
          <a:bodyPr wrap="square">
            <a:spAutoFit/>
          </a:bodyPr>
          <a:lstStyle/>
          <a:p>
            <a:pPr algn="l"/>
            <a:r>
              <a:rPr sz="1400" b="0" i="0" dirty="0">
                <a:solidFill>
                  <a:srgbClr val="555555"/>
                </a:solidFill>
                <a:latin typeface="Calibri"/>
              </a:rPr>
              <a:t>— </a:t>
            </a:r>
            <a:r>
              <a:rPr lang="en-CA" sz="1400" b="0" i="0" dirty="0">
                <a:solidFill>
                  <a:srgbClr val="555555"/>
                </a:solidFill>
                <a:latin typeface="Calibri"/>
              </a:rPr>
              <a:t>Malebranche</a:t>
            </a:r>
            <a:r>
              <a:rPr sz="1400" b="0" i="0" dirty="0">
                <a:solidFill>
                  <a:srgbClr val="555555"/>
                </a:solidFill>
                <a:latin typeface="Calibri"/>
              </a:rPr>
              <a:t>, </a:t>
            </a:r>
            <a:r>
              <a:rPr lang="en-CA" sz="1400" b="0" i="1" dirty="0">
                <a:solidFill>
                  <a:srgbClr val="555555"/>
                </a:solidFill>
                <a:latin typeface="Calibri"/>
              </a:rPr>
              <a:t>Search</a:t>
            </a:r>
            <a:r>
              <a:rPr sz="1400" b="0" i="0" dirty="0">
                <a:solidFill>
                  <a:srgbClr val="555555"/>
                </a:solidFill>
                <a:latin typeface="Calibri"/>
              </a:rPr>
              <a:t>, </a:t>
            </a:r>
            <a:r>
              <a:rPr lang="en-CA" sz="1400" dirty="0">
                <a:solidFill>
                  <a:srgbClr val="555555"/>
                </a:solidFill>
                <a:latin typeface="Calibri"/>
              </a:rPr>
              <a:t>5.8, 389</a:t>
            </a:r>
            <a:endParaRPr sz="1400" b="0" i="0" dirty="0">
              <a:solidFill>
                <a:srgbClr val="555555"/>
              </a:solidFill>
              <a:latin typeface="Calibri"/>
            </a:endParaRPr>
          </a:p>
        </p:txBody>
      </p:sp>
    </p:spTree>
    <p:extLst>
      <p:ext uri="{BB962C8B-B14F-4D97-AF65-F5344CB8AC3E}">
        <p14:creationId xmlns:p14="http://schemas.microsoft.com/office/powerpoint/2010/main" val="4030086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075C0-83EF-1570-7692-73700311B1E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A986DB-645C-9E40-59C3-F8888F518BAF}"/>
              </a:ext>
            </a:extLst>
          </p:cNvPr>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BDC21AD-821B-A530-06CB-90C26F9EB8C4}"/>
              </a:ext>
            </a:extLst>
          </p:cNvPr>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25722B5E-11BD-A36F-42FB-9CA311A4EF2E}"/>
              </a:ext>
            </a:extLst>
          </p:cNvPr>
          <p:cNvSpPr txBox="1"/>
          <p:nvPr/>
        </p:nvSpPr>
        <p:spPr>
          <a:xfrm>
            <a:off x="6583680" y="36576"/>
            <a:ext cx="2468880" cy="261610"/>
          </a:xfrm>
          <a:prstGeom prst="rect">
            <a:avLst/>
          </a:prstGeom>
          <a:noFill/>
        </p:spPr>
        <p:txBody>
          <a:bodyPr wrap="square">
            <a:spAutoFit/>
          </a:bodyPr>
          <a:lstStyle/>
          <a:p>
            <a:pPr algn="r"/>
            <a:r>
              <a:rPr sz="1100" b="0" i="0" dirty="0">
                <a:solidFill>
                  <a:srgbClr val="FFFFFF"/>
                </a:solidFill>
                <a:latin typeface="Calibri"/>
              </a:rPr>
              <a:t>I</a:t>
            </a:r>
            <a:r>
              <a:rPr lang="en-CA" sz="1100" b="0" i="0" dirty="0">
                <a:solidFill>
                  <a:srgbClr val="FFFFFF"/>
                </a:solidFill>
                <a:latin typeface="Calibri"/>
              </a:rPr>
              <a:t>I</a:t>
            </a:r>
            <a:r>
              <a:rPr sz="1100" b="0" i="0" dirty="0">
                <a:solidFill>
                  <a:srgbClr val="FFFFFF"/>
                </a:solidFill>
                <a:latin typeface="Calibri"/>
              </a:rPr>
              <a:t>.  </a:t>
            </a:r>
            <a:r>
              <a:rPr lang="en-CA" sz="1100" dirty="0">
                <a:solidFill>
                  <a:srgbClr val="FFFFFF"/>
                </a:solidFill>
                <a:latin typeface="Calibri"/>
              </a:rPr>
              <a:t>Hume’s </a:t>
            </a:r>
            <a:r>
              <a:rPr lang="en-CA" sz="1100" dirty="0" err="1">
                <a:solidFill>
                  <a:srgbClr val="FFFFFF"/>
                </a:solidFill>
                <a:latin typeface="Calibri"/>
              </a:rPr>
              <a:t>Malebranchean</a:t>
            </a:r>
            <a:r>
              <a:rPr lang="en-CA" sz="1100" dirty="0">
                <a:solidFill>
                  <a:srgbClr val="FFFFFF"/>
                </a:solidFill>
                <a:latin typeface="Calibri"/>
              </a:rPr>
              <a:t> Solution</a:t>
            </a:r>
            <a:endParaRPr sz="1100" b="0" i="0" dirty="0">
              <a:solidFill>
                <a:srgbClr val="FFFFFF"/>
              </a:solidFill>
              <a:latin typeface="Calibri"/>
            </a:endParaRPr>
          </a:p>
        </p:txBody>
      </p:sp>
      <p:sp>
        <p:nvSpPr>
          <p:cNvPr id="8" name="TextBox 7">
            <a:extLst>
              <a:ext uri="{FF2B5EF4-FFF2-40B4-BE49-F238E27FC236}">
                <a16:creationId xmlns:a16="http://schemas.microsoft.com/office/drawing/2014/main" id="{5ACBF644-0979-7E36-A7AC-00544331FAE4}"/>
              </a:ext>
            </a:extLst>
          </p:cNvPr>
          <p:cNvSpPr txBox="1"/>
          <p:nvPr/>
        </p:nvSpPr>
        <p:spPr>
          <a:xfrm>
            <a:off x="457200" y="457200"/>
            <a:ext cx="8229600" cy="411480"/>
          </a:xfrm>
          <a:prstGeom prst="rect">
            <a:avLst/>
          </a:prstGeom>
          <a:noFill/>
        </p:spPr>
        <p:txBody>
          <a:bodyPr wrap="square" lIns="91440" tIns="45720" rIns="91440" bIns="45720" anchor="t">
            <a:spAutoFit/>
          </a:bodyPr>
          <a:lstStyle/>
          <a:p>
            <a:r>
              <a:rPr lang="en-US" sz="2000" b="1" i="0" dirty="0">
                <a:solidFill>
                  <a:srgbClr val="4F2683"/>
                </a:solidFill>
                <a:latin typeface="Calibri"/>
                <a:ea typeface="Calibri"/>
                <a:cs typeface="Calibri"/>
              </a:rPr>
              <a:t>Falkenstein: Skeptical </a:t>
            </a:r>
            <a:r>
              <a:rPr lang="en-US" sz="2000" b="1" dirty="0">
                <a:solidFill>
                  <a:srgbClr val="4F2683"/>
                </a:solidFill>
                <a:latin typeface="Calibri"/>
                <a:ea typeface="Calibri"/>
                <a:cs typeface="Calibri"/>
              </a:rPr>
              <a:t>Arguments as Indirect Doxastic Voluntarism</a:t>
            </a:r>
            <a:endParaRPr lang="en-US" sz="2000" b="1" i="0" dirty="0">
              <a:solidFill>
                <a:srgbClr val="4F2683"/>
              </a:solidFill>
              <a:latin typeface="Calibri"/>
              <a:ea typeface="Calibri"/>
              <a:cs typeface="Calibri"/>
            </a:endParaRPr>
          </a:p>
        </p:txBody>
      </p:sp>
      <p:sp>
        <p:nvSpPr>
          <p:cNvPr id="9" name="Rectangle 8">
            <a:extLst>
              <a:ext uri="{FF2B5EF4-FFF2-40B4-BE49-F238E27FC236}">
                <a16:creationId xmlns:a16="http://schemas.microsoft.com/office/drawing/2014/main" id="{108852A2-1A88-7042-9367-C9CDFB8028BB}"/>
              </a:ext>
            </a:extLst>
          </p:cNvPr>
          <p:cNvSpPr/>
          <p:nvPr/>
        </p:nvSpPr>
        <p:spPr>
          <a:xfrm>
            <a:off x="457200" y="1005840"/>
            <a:ext cx="64008" cy="173736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210D06EE-A83A-81D8-18D0-E0376C250365}"/>
              </a:ext>
            </a:extLst>
          </p:cNvPr>
          <p:cNvSpPr txBox="1"/>
          <p:nvPr/>
        </p:nvSpPr>
        <p:spPr>
          <a:xfrm>
            <a:off x="658368" y="1005840"/>
            <a:ext cx="7863840" cy="1077218"/>
          </a:xfrm>
          <a:prstGeom prst="rect">
            <a:avLst/>
          </a:prstGeom>
          <a:noFill/>
        </p:spPr>
        <p:txBody>
          <a:bodyPr wrap="square" lIns="91440" tIns="45720" rIns="91440" bIns="45720" anchor="t">
            <a:spAutoFit/>
          </a:bodyPr>
          <a:lstStyle/>
          <a:p>
            <a:r>
              <a:rPr lang="en-US" sz="1600" i="1" dirty="0">
                <a:latin typeface="Georgia"/>
              </a:rPr>
              <a:t>Hume notes that those who have been impressed by the force of </a:t>
            </a:r>
            <a:r>
              <a:rPr lang="en-US" sz="1600" i="1" dirty="0" err="1">
                <a:latin typeface="Georgia"/>
              </a:rPr>
              <a:t>sceptical</a:t>
            </a:r>
            <a:r>
              <a:rPr lang="en-US" sz="1600" i="1" dirty="0">
                <a:latin typeface="Georgia"/>
              </a:rPr>
              <a:t> arguments find themselves determined to doubt the most basic things . . . .  Ideas enlivened by less constant sources of vivacity prove to be possible to doubt. We end up proportioning our beliefs to the evidence</a:t>
            </a:r>
            <a:r>
              <a:rPr lang="en-US" sz="1600" b="0" i="1" dirty="0">
                <a:latin typeface="Georgia"/>
              </a:rPr>
              <a:t>.</a:t>
            </a:r>
            <a:endParaRPr sz="1600" b="0" i="1" dirty="0">
              <a:latin typeface="Georgia"/>
            </a:endParaRPr>
          </a:p>
        </p:txBody>
      </p:sp>
      <p:sp>
        <p:nvSpPr>
          <p:cNvPr id="11" name="TextBox 10">
            <a:extLst>
              <a:ext uri="{FF2B5EF4-FFF2-40B4-BE49-F238E27FC236}">
                <a16:creationId xmlns:a16="http://schemas.microsoft.com/office/drawing/2014/main" id="{A3BB4A57-5D7C-490F-C528-E8D89822F10B}"/>
              </a:ext>
            </a:extLst>
          </p:cNvPr>
          <p:cNvSpPr txBox="1"/>
          <p:nvPr/>
        </p:nvSpPr>
        <p:spPr>
          <a:xfrm>
            <a:off x="658368" y="2834640"/>
            <a:ext cx="7863840" cy="320040"/>
          </a:xfrm>
          <a:prstGeom prst="rect">
            <a:avLst/>
          </a:prstGeom>
          <a:noFill/>
        </p:spPr>
        <p:txBody>
          <a:bodyPr wrap="square" lIns="91440" tIns="45720" rIns="91440" bIns="45720" anchor="t">
            <a:spAutoFit/>
          </a:bodyPr>
          <a:lstStyle/>
          <a:p>
            <a:r>
              <a:rPr lang="en-US" sz="1400" dirty="0">
                <a:solidFill>
                  <a:srgbClr val="555555"/>
                </a:solidFill>
                <a:latin typeface="Calibri"/>
                <a:ea typeface="Calibri"/>
                <a:cs typeface="Calibri"/>
              </a:rPr>
              <a:t>— Falkenstein, </a:t>
            </a:r>
            <a:r>
              <a:rPr lang="en-US" sz="1400" i="1" dirty="0">
                <a:solidFill>
                  <a:srgbClr val="555555"/>
                </a:solidFill>
                <a:latin typeface="Calibri"/>
                <a:ea typeface="Calibri"/>
                <a:cs typeface="Calibri"/>
              </a:rPr>
              <a:t>Consciousness, Time, and </a:t>
            </a:r>
            <a:r>
              <a:rPr lang="en-US" sz="1400" i="1" dirty="0" err="1">
                <a:solidFill>
                  <a:srgbClr val="555555"/>
                </a:solidFill>
                <a:latin typeface="Calibri"/>
                <a:ea typeface="Calibri"/>
                <a:cs typeface="Calibri"/>
              </a:rPr>
              <a:t>Scepticism</a:t>
            </a:r>
            <a:r>
              <a:rPr lang="en-US" sz="1400" i="1" dirty="0">
                <a:solidFill>
                  <a:srgbClr val="555555"/>
                </a:solidFill>
                <a:latin typeface="Calibri"/>
                <a:ea typeface="Calibri"/>
                <a:cs typeface="Calibri"/>
              </a:rPr>
              <a:t> in Hume’s Thought</a:t>
            </a:r>
            <a:r>
              <a:rPr lang="en-US" sz="1400" dirty="0">
                <a:solidFill>
                  <a:srgbClr val="555555"/>
                </a:solidFill>
                <a:latin typeface="Calibri"/>
                <a:ea typeface="Calibri"/>
                <a:cs typeface="Calibri"/>
              </a:rPr>
              <a:t>, 306</a:t>
            </a:r>
            <a:endParaRPr lang="en-US" dirty="0"/>
          </a:p>
        </p:txBody>
      </p:sp>
      <p:cxnSp>
        <p:nvCxnSpPr>
          <p:cNvPr id="12" name="Connector 11">
            <a:extLst>
              <a:ext uri="{FF2B5EF4-FFF2-40B4-BE49-F238E27FC236}">
                <a16:creationId xmlns:a16="http://schemas.microsoft.com/office/drawing/2014/main" id="{E685A685-ABF2-E219-D294-60A77108B03E}"/>
              </a:ext>
            </a:extLst>
          </p:cNvPr>
          <p:cNvCxnSpPr/>
          <p:nvPr/>
        </p:nvCxnSpPr>
        <p:spPr>
          <a:xfrm>
            <a:off x="109728" y="3291840"/>
            <a:ext cx="8924544" cy="0"/>
          </a:xfrm>
          <a:prstGeom prst="line">
            <a:avLst/>
          </a:prstGeom>
          <a:ln w="9525">
            <a:solidFill>
              <a:srgbClr val="BEB4A0"/>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3D363423-DE79-90E0-59D5-E4797B76A97B}"/>
              </a:ext>
            </a:extLst>
          </p:cNvPr>
          <p:cNvSpPr/>
          <p:nvPr/>
        </p:nvSpPr>
        <p:spPr>
          <a:xfrm>
            <a:off x="457200" y="3794760"/>
            <a:ext cx="64008" cy="18288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62522ECC-0B97-08FD-56CC-3F37839D8F72}"/>
              </a:ext>
            </a:extLst>
          </p:cNvPr>
          <p:cNvSpPr txBox="1"/>
          <p:nvPr/>
        </p:nvSpPr>
        <p:spPr>
          <a:xfrm>
            <a:off x="658368" y="3794760"/>
            <a:ext cx="7863840" cy="1077218"/>
          </a:xfrm>
          <a:prstGeom prst="rect">
            <a:avLst/>
          </a:prstGeom>
          <a:noFill/>
        </p:spPr>
        <p:txBody>
          <a:bodyPr wrap="square" lIns="91440" tIns="45720" rIns="91440" bIns="45720" anchor="t">
            <a:spAutoFit/>
          </a:bodyPr>
          <a:lstStyle/>
          <a:p>
            <a:r>
              <a:rPr lang="en-US" sz="1600" i="1" dirty="0">
                <a:latin typeface="Georgia"/>
              </a:rPr>
              <a:t>While their ideas are still naturally enlivened, their belief is mitigated by the memories of the considerations that can be advanced against accepting any proposition. They may be temporarily swayed . . . but eventually return to their doubts.</a:t>
            </a:r>
            <a:endParaRPr lang="en-US" sz="1600" b="0" i="1" dirty="0">
              <a:latin typeface="Georgia"/>
            </a:endParaRPr>
          </a:p>
        </p:txBody>
      </p:sp>
      <p:pic>
        <p:nvPicPr>
          <p:cNvPr id="17" name="Picture 16">
            <a:extLst>
              <a:ext uri="{FF2B5EF4-FFF2-40B4-BE49-F238E27FC236}">
                <a16:creationId xmlns:a16="http://schemas.microsoft.com/office/drawing/2014/main" id="{4373B335-96DC-7D8E-B17F-9E8BF3693116}"/>
              </a:ext>
            </a:extLst>
          </p:cNvPr>
          <p:cNvPicPr>
            <a:picLocks noChangeAspect="1"/>
          </p:cNvPicPr>
          <p:nvPr/>
        </p:nvPicPr>
        <p:blipFill>
          <a:blip r:embed="rId2"/>
          <a:stretch>
            <a:fillRect/>
          </a:stretch>
        </p:blipFill>
        <p:spPr>
          <a:xfrm>
            <a:off x="457200" y="6400800"/>
            <a:ext cx="4272030" cy="274320"/>
          </a:xfrm>
          <a:prstGeom prst="rect">
            <a:avLst/>
          </a:prstGeom>
        </p:spPr>
      </p:pic>
      <p:sp>
        <p:nvSpPr>
          <p:cNvPr id="6" name="TextBox 5">
            <a:extLst>
              <a:ext uri="{FF2B5EF4-FFF2-40B4-BE49-F238E27FC236}">
                <a16:creationId xmlns:a16="http://schemas.microsoft.com/office/drawing/2014/main" id="{67520CC7-0DA1-8C8A-CFD0-CC8BCD548F19}"/>
              </a:ext>
            </a:extLst>
          </p:cNvPr>
          <p:cNvSpPr txBox="1"/>
          <p:nvPr/>
        </p:nvSpPr>
        <p:spPr>
          <a:xfrm>
            <a:off x="725959" y="5792230"/>
            <a:ext cx="807822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555555"/>
                </a:solidFill>
                <a:ea typeface="Calibri"/>
                <a:cs typeface="Calibri"/>
              </a:rPr>
              <a:t>— Falkenstein, </a:t>
            </a:r>
            <a:r>
              <a:rPr lang="en-US" sz="1400" i="1" dirty="0">
                <a:solidFill>
                  <a:srgbClr val="555555"/>
                </a:solidFill>
                <a:ea typeface="Calibri"/>
                <a:cs typeface="Calibri"/>
              </a:rPr>
              <a:t>Consciousness, Time, and </a:t>
            </a:r>
            <a:r>
              <a:rPr lang="en-US" sz="1400" i="1" dirty="0" err="1">
                <a:solidFill>
                  <a:srgbClr val="555555"/>
                </a:solidFill>
                <a:ea typeface="Calibri"/>
                <a:cs typeface="Calibri"/>
              </a:rPr>
              <a:t>Scepticism</a:t>
            </a:r>
            <a:r>
              <a:rPr lang="en-US" sz="1400" i="1" dirty="0">
                <a:solidFill>
                  <a:srgbClr val="555555"/>
                </a:solidFill>
                <a:ea typeface="Calibri"/>
                <a:cs typeface="Calibri"/>
              </a:rPr>
              <a:t> in Hume’s Thought</a:t>
            </a:r>
            <a:r>
              <a:rPr lang="en-US" sz="1400" dirty="0">
                <a:solidFill>
                  <a:srgbClr val="555555"/>
                </a:solidFill>
                <a:ea typeface="Calibri"/>
                <a:cs typeface="Calibri"/>
              </a:rPr>
              <a:t>, 230</a:t>
            </a:r>
            <a:endParaRPr lang="en-US" dirty="0"/>
          </a:p>
        </p:txBody>
      </p:sp>
    </p:spTree>
    <p:extLst>
      <p:ext uri="{BB962C8B-B14F-4D97-AF65-F5344CB8AC3E}">
        <p14:creationId xmlns:p14="http://schemas.microsoft.com/office/powerpoint/2010/main" val="2376078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0" y="91440"/>
            <a:ext cx="3017520" cy="246221"/>
          </a:xfrm>
          <a:prstGeom prst="rect">
            <a:avLst/>
          </a:prstGeom>
          <a:noFill/>
        </p:spPr>
        <p:txBody>
          <a:bodyPr wrap="square">
            <a:spAutoFit/>
          </a:bodyPr>
          <a:lstStyle/>
          <a:p>
            <a:pPr algn="r"/>
            <a:r>
              <a:rPr lang="en-CA" sz="1000" b="0" i="0" dirty="0">
                <a:solidFill>
                  <a:srgbClr val="AAAAAA"/>
                </a:solidFill>
                <a:latin typeface="Calibri"/>
              </a:rPr>
              <a:t>From Corruption to Custom</a:t>
            </a:r>
            <a:endParaRPr sz="1000" b="0" i="0" dirty="0">
              <a:solidFill>
                <a:srgbClr val="AAAAAA"/>
              </a:solidFill>
              <a:latin typeface="Calibri"/>
            </a:endParaRPr>
          </a:p>
        </p:txBody>
      </p:sp>
      <p:sp>
        <p:nvSpPr>
          <p:cNvPr id="6" name="TextBox 5"/>
          <p:cNvSpPr txBox="1"/>
          <p:nvPr/>
        </p:nvSpPr>
        <p:spPr>
          <a:xfrm>
            <a:off x="731520" y="1110817"/>
            <a:ext cx="7772400" cy="1200329"/>
          </a:xfrm>
          <a:prstGeom prst="rect">
            <a:avLst/>
          </a:prstGeom>
          <a:noFill/>
        </p:spPr>
        <p:txBody>
          <a:bodyPr wrap="square">
            <a:spAutoFit/>
          </a:bodyPr>
          <a:lstStyle/>
          <a:p>
            <a:pPr algn="l"/>
            <a:r>
              <a:rPr lang="en-CA" sz="3600" b="0" i="0" dirty="0">
                <a:solidFill>
                  <a:srgbClr val="FFFFFF"/>
                </a:solidFill>
                <a:latin typeface="Georgia"/>
              </a:rPr>
              <a:t>Benefits of Reading Hume alongside Malebranche</a:t>
            </a:r>
            <a:endParaRPr sz="3600" b="0" i="0" dirty="0">
              <a:solidFill>
                <a:srgbClr val="FFFFFF"/>
              </a:solidFill>
              <a:latin typeface="Georgia"/>
            </a:endParaRPr>
          </a:p>
        </p:txBody>
      </p:sp>
      <p:sp>
        <p:nvSpPr>
          <p:cNvPr id="7" name="Rectangle 6"/>
          <p:cNvSpPr/>
          <p:nvPr/>
        </p:nvSpPr>
        <p:spPr>
          <a:xfrm>
            <a:off x="731520" y="2423160"/>
            <a:ext cx="7772400" cy="5029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2697480"/>
            <a:ext cx="7772400" cy="769441"/>
          </a:xfrm>
          <a:prstGeom prst="rect">
            <a:avLst/>
          </a:prstGeom>
          <a:noFill/>
        </p:spPr>
        <p:txBody>
          <a:bodyPr wrap="square">
            <a:spAutoFit/>
          </a:bodyPr>
          <a:lstStyle/>
          <a:p>
            <a:pPr algn="l"/>
            <a:r>
              <a:rPr sz="2200" b="0" i="0" dirty="0">
                <a:solidFill>
                  <a:srgbClr val="CCCCCC"/>
                </a:solidFill>
                <a:latin typeface="Georgia"/>
              </a:rPr>
              <a:t>1.  </a:t>
            </a:r>
            <a:r>
              <a:rPr lang="en-CA" sz="2200" dirty="0">
                <a:solidFill>
                  <a:srgbClr val="CCCCCC"/>
                </a:solidFill>
                <a:latin typeface="Georgia"/>
              </a:rPr>
              <a:t>Additional data points for understanding Hume’s technical terminology—general rule, custom, impression, vivacity, etc.</a:t>
            </a:r>
            <a:endParaRPr sz="2200" b="0" i="0" dirty="0">
              <a:solidFill>
                <a:srgbClr val="CCCCCC"/>
              </a:solidFill>
              <a:latin typeface="Georgia"/>
            </a:endParaRPr>
          </a:p>
        </p:txBody>
      </p:sp>
      <p:sp>
        <p:nvSpPr>
          <p:cNvPr id="9" name="TextBox 8"/>
          <p:cNvSpPr txBox="1"/>
          <p:nvPr/>
        </p:nvSpPr>
        <p:spPr>
          <a:xfrm>
            <a:off x="731520" y="3566160"/>
            <a:ext cx="7772400" cy="769441"/>
          </a:xfrm>
          <a:prstGeom prst="rect">
            <a:avLst/>
          </a:prstGeom>
          <a:noFill/>
        </p:spPr>
        <p:txBody>
          <a:bodyPr wrap="square">
            <a:spAutoFit/>
          </a:bodyPr>
          <a:lstStyle/>
          <a:p>
            <a:pPr algn="l"/>
            <a:r>
              <a:rPr sz="2200" b="0" i="0" dirty="0">
                <a:solidFill>
                  <a:srgbClr val="CCCCCC"/>
                </a:solidFill>
                <a:latin typeface="Georgia"/>
              </a:rPr>
              <a:t>2. </a:t>
            </a:r>
            <a:r>
              <a:rPr lang="en-CA" sz="2200" dirty="0">
                <a:solidFill>
                  <a:srgbClr val="CCCCCC"/>
                </a:solidFill>
                <a:latin typeface="Georgia"/>
              </a:rPr>
              <a:t>Additional examples and contrasts against which Hume’s account of prejudices may be analyzed and assessed</a:t>
            </a:r>
            <a:r>
              <a:rPr sz="2200" b="0" i="0" dirty="0">
                <a:solidFill>
                  <a:srgbClr val="CCCCCC"/>
                </a:solidFill>
                <a:latin typeface="Georgia"/>
              </a:rPr>
              <a:t> </a:t>
            </a:r>
          </a:p>
        </p:txBody>
      </p:sp>
      <p:sp>
        <p:nvSpPr>
          <p:cNvPr id="10" name="TextBox 9"/>
          <p:cNvSpPr txBox="1"/>
          <p:nvPr/>
        </p:nvSpPr>
        <p:spPr>
          <a:xfrm>
            <a:off x="731520" y="4434840"/>
            <a:ext cx="7772400" cy="769441"/>
          </a:xfrm>
          <a:prstGeom prst="rect">
            <a:avLst/>
          </a:prstGeom>
          <a:noFill/>
        </p:spPr>
        <p:txBody>
          <a:bodyPr wrap="square">
            <a:spAutoFit/>
          </a:bodyPr>
          <a:lstStyle/>
          <a:p>
            <a:pPr algn="l"/>
            <a:r>
              <a:rPr sz="2200" b="0" i="0" dirty="0">
                <a:solidFill>
                  <a:srgbClr val="CCCCCC"/>
                </a:solidFill>
                <a:latin typeface="Georgia"/>
              </a:rPr>
              <a:t>3.  </a:t>
            </a:r>
            <a:r>
              <a:rPr lang="en-CA" sz="2200" dirty="0">
                <a:solidFill>
                  <a:srgbClr val="CCCCCC"/>
                </a:solidFill>
                <a:latin typeface="Georgia"/>
              </a:rPr>
              <a:t>Potential explanations for why Hume structured his discussion of belief-formation and prejudices as he did</a:t>
            </a:r>
            <a:endParaRPr sz="2200" b="0" i="0" dirty="0">
              <a:solidFill>
                <a:srgbClr val="CCCCCC"/>
              </a:solidFill>
              <a:latin typeface="Georgia"/>
            </a:endParaRPr>
          </a:p>
        </p:txBody>
      </p:sp>
      <p:pic>
        <p:nvPicPr>
          <p:cNvPr id="12" name="Picture 11">
            <a:extLst>
              <a:ext uri="{FF2B5EF4-FFF2-40B4-BE49-F238E27FC236}">
                <a16:creationId xmlns:a16="http://schemas.microsoft.com/office/drawing/2014/main" id="{BAB707C4-C595-0728-59EB-55D3E3997A6D}"/>
              </a:ext>
            </a:extLst>
          </p:cNvPr>
          <p:cNvPicPr>
            <a:picLocks noChangeAspect="1"/>
          </p:cNvPicPr>
          <p:nvPr/>
        </p:nvPicPr>
        <p:blipFill>
          <a:blip r:embed="rId2"/>
          <a:stretch>
            <a:fillRect/>
          </a:stretch>
        </p:blipFill>
        <p:spPr>
          <a:xfrm>
            <a:off x="457200" y="6400800"/>
            <a:ext cx="4272030" cy="274320"/>
          </a:xfrm>
          <a:prstGeom prst="rect">
            <a:avLst/>
          </a:prstGeom>
        </p:spPr>
      </p:pic>
      <p:sp>
        <p:nvSpPr>
          <p:cNvPr id="13" name="Rectangle 12">
            <a:extLst>
              <a:ext uri="{FF2B5EF4-FFF2-40B4-BE49-F238E27FC236}">
                <a16:creationId xmlns:a16="http://schemas.microsoft.com/office/drawing/2014/main" id="{3845ED33-93F9-B43A-CA17-85423A84277E}"/>
              </a:ext>
            </a:extLst>
          </p:cNvPr>
          <p:cNvSpPr/>
          <p:nvPr/>
        </p:nvSpPr>
        <p:spPr>
          <a:xfrm>
            <a:off x="0" y="0"/>
            <a:ext cx="274320" cy="68580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6A835-691D-90E3-3312-E54D629E00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178390-80B2-826C-71E5-C884D21778FF}"/>
              </a:ext>
            </a:extLst>
          </p:cNvPr>
          <p:cNvSpPr/>
          <p:nvPr/>
        </p:nvSpPr>
        <p:spPr>
          <a:xfrm>
            <a:off x="0" y="0"/>
            <a:ext cx="9144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8C59E6B3-A559-0673-5F77-AFC76D4E7628}"/>
              </a:ext>
            </a:extLst>
          </p:cNvPr>
          <p:cNvSpPr txBox="1"/>
          <p:nvPr/>
        </p:nvSpPr>
        <p:spPr>
          <a:xfrm>
            <a:off x="5943600" y="91440"/>
            <a:ext cx="3017520" cy="246221"/>
          </a:xfrm>
          <a:prstGeom prst="rect">
            <a:avLst/>
          </a:prstGeom>
          <a:noFill/>
        </p:spPr>
        <p:txBody>
          <a:bodyPr wrap="square">
            <a:spAutoFit/>
          </a:bodyPr>
          <a:lstStyle/>
          <a:p>
            <a:pPr algn="r"/>
            <a:r>
              <a:rPr lang="en-CA" sz="1000" b="0" i="0" dirty="0">
                <a:solidFill>
                  <a:srgbClr val="AAAAAA"/>
                </a:solidFill>
                <a:latin typeface="Calibri"/>
              </a:rPr>
              <a:t>From Corruption to Custom</a:t>
            </a:r>
            <a:endParaRPr sz="1000" b="0" i="0" dirty="0">
              <a:solidFill>
                <a:srgbClr val="AAAAAA"/>
              </a:solidFill>
              <a:latin typeface="Calibri"/>
            </a:endParaRPr>
          </a:p>
        </p:txBody>
      </p:sp>
      <p:sp>
        <p:nvSpPr>
          <p:cNvPr id="6" name="TextBox 5">
            <a:extLst>
              <a:ext uri="{FF2B5EF4-FFF2-40B4-BE49-F238E27FC236}">
                <a16:creationId xmlns:a16="http://schemas.microsoft.com/office/drawing/2014/main" id="{41EB0F5C-F004-12C5-D55F-F8ED572F2CA2}"/>
              </a:ext>
            </a:extLst>
          </p:cNvPr>
          <p:cNvSpPr txBox="1"/>
          <p:nvPr/>
        </p:nvSpPr>
        <p:spPr>
          <a:xfrm>
            <a:off x="731520" y="1645920"/>
            <a:ext cx="7772400" cy="640080"/>
          </a:xfrm>
          <a:prstGeom prst="rect">
            <a:avLst/>
          </a:prstGeom>
          <a:noFill/>
        </p:spPr>
        <p:txBody>
          <a:bodyPr wrap="square">
            <a:spAutoFit/>
          </a:bodyPr>
          <a:lstStyle/>
          <a:p>
            <a:pPr algn="l"/>
            <a:r>
              <a:rPr lang="en-CA" sz="3600" dirty="0">
                <a:solidFill>
                  <a:srgbClr val="FFFFFF"/>
                </a:solidFill>
                <a:latin typeface="Georgia"/>
              </a:rPr>
              <a:t>Some Unresolved Questions</a:t>
            </a:r>
            <a:endParaRPr sz="3600" b="0" i="0" dirty="0">
              <a:solidFill>
                <a:srgbClr val="FFFFFF"/>
              </a:solidFill>
              <a:latin typeface="Georgia"/>
            </a:endParaRPr>
          </a:p>
        </p:txBody>
      </p:sp>
      <p:sp>
        <p:nvSpPr>
          <p:cNvPr id="7" name="Rectangle 6">
            <a:extLst>
              <a:ext uri="{FF2B5EF4-FFF2-40B4-BE49-F238E27FC236}">
                <a16:creationId xmlns:a16="http://schemas.microsoft.com/office/drawing/2014/main" id="{4972187A-923D-249A-8DA6-F569E07DCC41}"/>
              </a:ext>
            </a:extLst>
          </p:cNvPr>
          <p:cNvSpPr/>
          <p:nvPr/>
        </p:nvSpPr>
        <p:spPr>
          <a:xfrm>
            <a:off x="731520" y="2423160"/>
            <a:ext cx="7772400" cy="5029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228FE00A-2D34-0FF4-AE6C-658F0C1D5F46}"/>
              </a:ext>
            </a:extLst>
          </p:cNvPr>
          <p:cNvSpPr txBox="1"/>
          <p:nvPr/>
        </p:nvSpPr>
        <p:spPr>
          <a:xfrm>
            <a:off x="731520" y="2697480"/>
            <a:ext cx="7772400" cy="769441"/>
          </a:xfrm>
          <a:prstGeom prst="rect">
            <a:avLst/>
          </a:prstGeom>
          <a:noFill/>
        </p:spPr>
        <p:txBody>
          <a:bodyPr wrap="square">
            <a:spAutoFit/>
          </a:bodyPr>
          <a:lstStyle/>
          <a:p>
            <a:pPr algn="l"/>
            <a:r>
              <a:rPr sz="2200" b="0" i="0" dirty="0">
                <a:solidFill>
                  <a:srgbClr val="CCCCCC"/>
                </a:solidFill>
                <a:latin typeface="Georgia"/>
              </a:rPr>
              <a:t>1. </a:t>
            </a:r>
            <a:r>
              <a:rPr lang="en-CA" sz="2200" b="0" i="0" dirty="0">
                <a:solidFill>
                  <a:srgbClr val="CCCCCC"/>
                </a:solidFill>
                <a:latin typeface="Georgia"/>
              </a:rPr>
              <a:t>What were the underlying normative considerations Hume attached to prejudices? Moral? Epistemic? Doxastic?</a:t>
            </a:r>
            <a:r>
              <a:rPr sz="2200" b="0" i="0" dirty="0">
                <a:solidFill>
                  <a:srgbClr val="CCCCCC"/>
                </a:solidFill>
                <a:latin typeface="Georgia"/>
              </a:rPr>
              <a:t> </a:t>
            </a:r>
          </a:p>
        </p:txBody>
      </p:sp>
      <p:sp>
        <p:nvSpPr>
          <p:cNvPr id="9" name="TextBox 8">
            <a:extLst>
              <a:ext uri="{FF2B5EF4-FFF2-40B4-BE49-F238E27FC236}">
                <a16:creationId xmlns:a16="http://schemas.microsoft.com/office/drawing/2014/main" id="{997C2F89-E401-5484-4592-C394FDC4FC35}"/>
              </a:ext>
            </a:extLst>
          </p:cNvPr>
          <p:cNvSpPr txBox="1"/>
          <p:nvPr/>
        </p:nvSpPr>
        <p:spPr>
          <a:xfrm>
            <a:off x="731520" y="3566160"/>
            <a:ext cx="7772400" cy="769441"/>
          </a:xfrm>
          <a:prstGeom prst="rect">
            <a:avLst/>
          </a:prstGeom>
          <a:noFill/>
        </p:spPr>
        <p:txBody>
          <a:bodyPr wrap="square">
            <a:spAutoFit/>
          </a:bodyPr>
          <a:lstStyle/>
          <a:p>
            <a:pPr algn="l"/>
            <a:r>
              <a:rPr sz="2200" b="0" i="0" dirty="0">
                <a:solidFill>
                  <a:srgbClr val="CCCCCC"/>
                </a:solidFill>
                <a:latin typeface="Georgia"/>
              </a:rPr>
              <a:t>2.  </a:t>
            </a:r>
            <a:r>
              <a:rPr lang="en-CA" sz="2200" b="0" i="0" dirty="0">
                <a:solidFill>
                  <a:srgbClr val="CCCCCC"/>
                </a:solidFill>
                <a:latin typeface="Georgia"/>
              </a:rPr>
              <a:t>Hume resolved the contradiction in Malebranche’s account of </a:t>
            </a:r>
            <a:r>
              <a:rPr lang="en-CA" sz="2200" i="1" dirty="0" err="1">
                <a:solidFill>
                  <a:srgbClr val="CCCCCC"/>
                </a:solidFill>
                <a:latin typeface="Georgia"/>
              </a:rPr>
              <a:t>p</a:t>
            </a:r>
            <a:r>
              <a:rPr lang="en-CA" sz="2200" b="0" i="1" dirty="0" err="1">
                <a:solidFill>
                  <a:srgbClr val="CCCCCC"/>
                </a:solidFill>
                <a:latin typeface="Georgia"/>
              </a:rPr>
              <a:t>réjugé</a:t>
            </a:r>
            <a:r>
              <a:rPr lang="en-CA" sz="2200" i="1" dirty="0" err="1">
                <a:solidFill>
                  <a:srgbClr val="CCCCCC"/>
                </a:solidFill>
                <a:latin typeface="Georgia"/>
              </a:rPr>
              <a:t>s</a:t>
            </a:r>
            <a:r>
              <a:rPr lang="en-CA" sz="2200" dirty="0">
                <a:solidFill>
                  <a:srgbClr val="CCCCCC"/>
                </a:solidFill>
                <a:latin typeface="Georgia"/>
              </a:rPr>
              <a:t>, but is his account tension-free?</a:t>
            </a:r>
            <a:endParaRPr sz="2200" b="0" i="0" dirty="0">
              <a:solidFill>
                <a:srgbClr val="CCCCCC"/>
              </a:solidFill>
              <a:latin typeface="Georgia"/>
            </a:endParaRPr>
          </a:p>
        </p:txBody>
      </p:sp>
      <p:sp>
        <p:nvSpPr>
          <p:cNvPr id="10" name="TextBox 9">
            <a:extLst>
              <a:ext uri="{FF2B5EF4-FFF2-40B4-BE49-F238E27FC236}">
                <a16:creationId xmlns:a16="http://schemas.microsoft.com/office/drawing/2014/main" id="{AF73F2FD-9B05-8EBA-D8F0-A6F1720FF696}"/>
              </a:ext>
            </a:extLst>
          </p:cNvPr>
          <p:cNvSpPr txBox="1"/>
          <p:nvPr/>
        </p:nvSpPr>
        <p:spPr>
          <a:xfrm>
            <a:off x="731520" y="4434840"/>
            <a:ext cx="7772400" cy="1107996"/>
          </a:xfrm>
          <a:prstGeom prst="rect">
            <a:avLst/>
          </a:prstGeom>
          <a:noFill/>
        </p:spPr>
        <p:txBody>
          <a:bodyPr wrap="square">
            <a:spAutoFit/>
          </a:bodyPr>
          <a:lstStyle/>
          <a:p>
            <a:pPr algn="l"/>
            <a:r>
              <a:rPr sz="2200" b="0" i="0" dirty="0">
                <a:solidFill>
                  <a:srgbClr val="CCCCCC"/>
                </a:solidFill>
                <a:latin typeface="Georgia"/>
              </a:rPr>
              <a:t>3. </a:t>
            </a:r>
            <a:r>
              <a:rPr lang="en-CA" sz="2200" dirty="0">
                <a:solidFill>
                  <a:srgbClr val="CCCCCC"/>
                </a:solidFill>
                <a:latin typeface="Georgia"/>
              </a:rPr>
              <a:t>How and why does Hume’s theoretical analysis of prejudices evolve after the </a:t>
            </a:r>
            <a:r>
              <a:rPr lang="en-CA" sz="2200" i="1" dirty="0">
                <a:solidFill>
                  <a:srgbClr val="CCCCCC"/>
                </a:solidFill>
                <a:latin typeface="Georgia"/>
              </a:rPr>
              <a:t>Treatise</a:t>
            </a:r>
            <a:r>
              <a:rPr lang="en-CA" sz="2200" dirty="0">
                <a:solidFill>
                  <a:srgbClr val="CCCCCC"/>
                </a:solidFill>
                <a:latin typeface="Georgia"/>
              </a:rPr>
              <a:t>?</a:t>
            </a:r>
            <a:r>
              <a:rPr sz="2200" b="0" i="0" dirty="0">
                <a:solidFill>
                  <a:srgbClr val="CCCCCC"/>
                </a:solidFill>
                <a:latin typeface="Georgia"/>
              </a:rPr>
              <a:t> </a:t>
            </a:r>
            <a:r>
              <a:rPr lang="en-CA" sz="2200" b="0" i="0" dirty="0">
                <a:solidFill>
                  <a:srgbClr val="CCCCCC"/>
                </a:solidFill>
                <a:latin typeface="Georgia"/>
              </a:rPr>
              <a:t>Does it become less </a:t>
            </a:r>
            <a:r>
              <a:rPr lang="en-CA" sz="2200" b="0" i="0" dirty="0" err="1">
                <a:solidFill>
                  <a:srgbClr val="CCCCCC"/>
                </a:solidFill>
                <a:latin typeface="Georgia"/>
              </a:rPr>
              <a:t>Malebranchean</a:t>
            </a:r>
            <a:r>
              <a:rPr lang="en-CA" sz="2200" b="0" i="0" dirty="0">
                <a:solidFill>
                  <a:srgbClr val="CCCCCC"/>
                </a:solidFill>
                <a:latin typeface="Georgia"/>
              </a:rPr>
              <a:t>?</a:t>
            </a:r>
            <a:endParaRPr sz="2200" b="0" i="0" dirty="0">
              <a:solidFill>
                <a:srgbClr val="CCCCCC"/>
              </a:solidFill>
              <a:latin typeface="Georgia"/>
            </a:endParaRPr>
          </a:p>
        </p:txBody>
      </p:sp>
      <p:pic>
        <p:nvPicPr>
          <p:cNvPr id="12" name="Picture 11">
            <a:extLst>
              <a:ext uri="{FF2B5EF4-FFF2-40B4-BE49-F238E27FC236}">
                <a16:creationId xmlns:a16="http://schemas.microsoft.com/office/drawing/2014/main" id="{90A66284-FF38-C95C-3947-049D11DBDE4E}"/>
              </a:ext>
            </a:extLst>
          </p:cNvPr>
          <p:cNvPicPr>
            <a:picLocks noChangeAspect="1"/>
          </p:cNvPicPr>
          <p:nvPr/>
        </p:nvPicPr>
        <p:blipFill>
          <a:blip r:embed="rId2"/>
          <a:stretch>
            <a:fillRect/>
          </a:stretch>
        </p:blipFill>
        <p:spPr>
          <a:xfrm>
            <a:off x="457200" y="6400800"/>
            <a:ext cx="4272030" cy="274320"/>
          </a:xfrm>
          <a:prstGeom prst="rect">
            <a:avLst/>
          </a:prstGeom>
        </p:spPr>
      </p:pic>
      <p:sp>
        <p:nvSpPr>
          <p:cNvPr id="13" name="Rectangle 12">
            <a:extLst>
              <a:ext uri="{FF2B5EF4-FFF2-40B4-BE49-F238E27FC236}">
                <a16:creationId xmlns:a16="http://schemas.microsoft.com/office/drawing/2014/main" id="{FF698190-BBC9-C46D-BB86-622A0B88B381}"/>
              </a:ext>
            </a:extLst>
          </p:cNvPr>
          <p:cNvSpPr/>
          <p:nvPr/>
        </p:nvSpPr>
        <p:spPr>
          <a:xfrm>
            <a:off x="0" y="0"/>
            <a:ext cx="274320" cy="6858000"/>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457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0ED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9144000" cy="347472"/>
          </a:xfrm>
          <a:prstGeom prst="rect">
            <a:avLst/>
          </a:prstGeom>
          <a:solidFill>
            <a:srgbClr val="4F26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0" y="36576"/>
            <a:ext cx="2468880" cy="261610"/>
          </a:xfrm>
          <a:prstGeom prst="rect">
            <a:avLst/>
          </a:prstGeom>
          <a:noFill/>
        </p:spPr>
        <p:txBody>
          <a:bodyPr wrap="square">
            <a:spAutoFit/>
          </a:bodyPr>
          <a:lstStyle/>
          <a:p>
            <a:pPr algn="r"/>
            <a:r>
              <a:rPr lang="en-CA" sz="1100" b="0" i="0" dirty="0">
                <a:solidFill>
                  <a:srgbClr val="FFFFFF"/>
                </a:solidFill>
                <a:latin typeface="Calibri"/>
              </a:rPr>
              <a:t>Finis</a:t>
            </a:r>
            <a:endParaRPr sz="1100" b="0" i="0" dirty="0">
              <a:solidFill>
                <a:srgbClr val="FFFFFF"/>
              </a:solidFill>
              <a:latin typeface="Calibri"/>
            </a:endParaRPr>
          </a:p>
        </p:txBody>
      </p:sp>
      <p:sp>
        <p:nvSpPr>
          <p:cNvPr id="8" name="TextBox 7"/>
          <p:cNvSpPr txBox="1"/>
          <p:nvPr/>
        </p:nvSpPr>
        <p:spPr>
          <a:xfrm>
            <a:off x="457200" y="457200"/>
            <a:ext cx="8229600" cy="411480"/>
          </a:xfrm>
          <a:prstGeom prst="rect">
            <a:avLst/>
          </a:prstGeom>
          <a:noFill/>
        </p:spPr>
        <p:txBody>
          <a:bodyPr wrap="square">
            <a:spAutoFit/>
          </a:bodyPr>
          <a:lstStyle/>
          <a:p>
            <a:pPr algn="l"/>
            <a:r>
              <a:rPr lang="en-CA" sz="2000" b="1" i="0" dirty="0">
                <a:solidFill>
                  <a:srgbClr val="4F2683"/>
                </a:solidFill>
                <a:latin typeface="Calibri"/>
              </a:rPr>
              <a:t>Thank you / Merci</a:t>
            </a:r>
            <a:endParaRPr sz="2000" b="1" i="0" dirty="0">
              <a:solidFill>
                <a:srgbClr val="4F2683"/>
              </a:solidFill>
              <a:latin typeface="Calibri"/>
            </a:endParaRPr>
          </a:p>
        </p:txBody>
      </p:sp>
      <p:sp>
        <p:nvSpPr>
          <p:cNvPr id="9" name="TextBox 8"/>
          <p:cNvSpPr txBox="1"/>
          <p:nvPr/>
        </p:nvSpPr>
        <p:spPr>
          <a:xfrm>
            <a:off x="457200" y="1005840"/>
            <a:ext cx="8229600" cy="1107996"/>
          </a:xfrm>
          <a:prstGeom prst="rect">
            <a:avLst/>
          </a:prstGeom>
          <a:noFill/>
        </p:spPr>
        <p:txBody>
          <a:bodyPr wrap="square">
            <a:spAutoFit/>
          </a:bodyPr>
          <a:lstStyle/>
          <a:p>
            <a:pPr algn="l"/>
            <a:r>
              <a:rPr lang="en-CA" sz="2200" b="0" i="1" dirty="0">
                <a:latin typeface="Georgia"/>
              </a:rPr>
              <a:t>To access our presentation materials, previous versions, and future developments of this project, please use the QR code below</a:t>
            </a:r>
            <a:r>
              <a:rPr sz="2200" b="0" i="1" dirty="0">
                <a:latin typeface="Georgia"/>
              </a:rPr>
              <a:t>.</a:t>
            </a:r>
          </a:p>
        </p:txBody>
      </p:sp>
      <p:pic>
        <p:nvPicPr>
          <p:cNvPr id="11" name="Picture 10">
            <a:extLst>
              <a:ext uri="{FF2B5EF4-FFF2-40B4-BE49-F238E27FC236}">
                <a16:creationId xmlns:a16="http://schemas.microsoft.com/office/drawing/2014/main" id="{240226EA-99C2-9AFD-A6FD-BCF97F3D96F1}"/>
              </a:ext>
            </a:extLst>
          </p:cNvPr>
          <p:cNvPicPr>
            <a:picLocks noChangeAspect="1"/>
          </p:cNvPicPr>
          <p:nvPr/>
        </p:nvPicPr>
        <p:blipFill>
          <a:blip r:embed="rId2"/>
          <a:stretch>
            <a:fillRect/>
          </a:stretch>
        </p:blipFill>
        <p:spPr>
          <a:xfrm>
            <a:off x="457200" y="6400800"/>
            <a:ext cx="4272030" cy="274320"/>
          </a:xfrm>
          <a:prstGeom prst="rect">
            <a:avLst/>
          </a:prstGeom>
        </p:spPr>
      </p:pic>
      <p:pic>
        <p:nvPicPr>
          <p:cNvPr id="6" name="Picture 5">
            <a:extLst>
              <a:ext uri="{FF2B5EF4-FFF2-40B4-BE49-F238E27FC236}">
                <a16:creationId xmlns:a16="http://schemas.microsoft.com/office/drawing/2014/main" id="{1E871F49-3CD2-37B3-371B-D34898B33037}"/>
              </a:ext>
            </a:extLst>
          </p:cNvPr>
          <p:cNvPicPr>
            <a:picLocks noChangeAspect="1"/>
          </p:cNvPicPr>
          <p:nvPr/>
        </p:nvPicPr>
        <p:blipFill>
          <a:blip r:embed="rId3"/>
          <a:stretch>
            <a:fillRect/>
          </a:stretch>
        </p:blipFill>
        <p:spPr>
          <a:xfrm>
            <a:off x="2730420" y="2113836"/>
            <a:ext cx="3683160" cy="36831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9087</TotalTime>
  <Words>3707</Words>
  <Application>Microsoft Office PowerPoint</Application>
  <PresentationFormat>On-screen Show (4:3)</PresentationFormat>
  <Paragraphs>150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Ben H</dc:creator>
  <cp:keywords/>
  <dc:description>generated using python-pptx</dc:description>
  <cp:lastModifiedBy>Benjamin Hill</cp:lastModifiedBy>
  <cp:revision>76</cp:revision>
  <dcterms:created xsi:type="dcterms:W3CDTF">2013-01-27T09:14:16Z</dcterms:created>
  <dcterms:modified xsi:type="dcterms:W3CDTF">2026-06-24T05:17:44Z</dcterms:modified>
  <cp:category/>
</cp:coreProperties>
</file>