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handoutMasterIdLst>
    <p:handoutMasterId r:id="rId28"/>
  </p:handoutMasterIdLst>
  <p:sldIdLst>
    <p:sldId id="256" r:id="rId2"/>
    <p:sldId id="258" r:id="rId3"/>
    <p:sldId id="280" r:id="rId4"/>
    <p:sldId id="257" r:id="rId5"/>
    <p:sldId id="259" r:id="rId6"/>
    <p:sldId id="260" r:id="rId7"/>
    <p:sldId id="272" r:id="rId8"/>
    <p:sldId id="268" r:id="rId9"/>
    <p:sldId id="276" r:id="rId10"/>
    <p:sldId id="273" r:id="rId11"/>
    <p:sldId id="278" r:id="rId12"/>
    <p:sldId id="269" r:id="rId13"/>
    <p:sldId id="281" r:id="rId14"/>
    <p:sldId id="282" r:id="rId15"/>
    <p:sldId id="283" r:id="rId16"/>
    <p:sldId id="284" r:id="rId17"/>
    <p:sldId id="285" r:id="rId18"/>
    <p:sldId id="286" r:id="rId19"/>
    <p:sldId id="275" r:id="rId20"/>
    <p:sldId id="287" r:id="rId21"/>
    <p:sldId id="288" r:id="rId22"/>
    <p:sldId id="289" r:id="rId23"/>
    <p:sldId id="270" r:id="rId24"/>
    <p:sldId id="277" r:id="rId25"/>
    <p:sldId id="265"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7F83"/>
    <a:srgbClr val="4F2683"/>
    <a:srgbClr val="F6AC41"/>
    <a:srgbClr val="DE3B3C"/>
    <a:srgbClr val="ABC61F"/>
    <a:srgbClr val="1573BD"/>
    <a:srgbClr val="3C1B7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6370" autoAdjust="0"/>
  </p:normalViewPr>
  <p:slideViewPr>
    <p:cSldViewPr snapToGrid="0" snapToObjects="1">
      <p:cViewPr varScale="1">
        <p:scale>
          <a:sx n="45" d="100"/>
          <a:sy n="45" d="100"/>
        </p:scale>
        <p:origin x="1440"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09E7E02-177F-1742-9B54-4359DFA80663}" type="datetimeFigureOut">
              <a:rPr lang="en-US" smtClean="0"/>
              <a:t>5/15/2025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690D64E-5987-2D4B-9D87-3BA09D935B88}" type="slidenum">
              <a:rPr lang="en-US" smtClean="0"/>
              <a:t>‹#›</a:t>
            </a:fld>
            <a:endParaRPr lang="en-US"/>
          </a:p>
        </p:txBody>
      </p:sp>
    </p:spTree>
    <p:extLst>
      <p:ext uri="{BB962C8B-B14F-4D97-AF65-F5344CB8AC3E}">
        <p14:creationId xmlns:p14="http://schemas.microsoft.com/office/powerpoint/2010/main" val="3135891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0A97568-298B-6740-9B9F-550E69FACD20}" type="datetimeFigureOut">
              <a:rPr lang="en-US" smtClean="0"/>
              <a:t>5/15/2025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ADC7D68-8AC4-0440-B1C1-67A64591BBB7}" type="slidenum">
              <a:rPr lang="en-US" smtClean="0"/>
              <a:t>‹#›</a:t>
            </a:fld>
            <a:endParaRPr lang="en-US"/>
          </a:p>
        </p:txBody>
      </p:sp>
    </p:spTree>
    <p:extLst>
      <p:ext uri="{BB962C8B-B14F-4D97-AF65-F5344CB8AC3E}">
        <p14:creationId xmlns:p14="http://schemas.microsoft.com/office/powerpoint/2010/main" val="104445833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DC7D68-8AC4-0440-B1C1-67A64591BBB7}" type="slidenum">
              <a:rPr lang="en-US" smtClean="0"/>
              <a:t>1</a:t>
            </a:fld>
            <a:endParaRPr lang="en-US"/>
          </a:p>
        </p:txBody>
      </p:sp>
    </p:spTree>
    <p:extLst>
      <p:ext uri="{BB962C8B-B14F-4D97-AF65-F5344CB8AC3E}">
        <p14:creationId xmlns:p14="http://schemas.microsoft.com/office/powerpoint/2010/main" val="42854199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DC7D68-8AC4-0440-B1C1-67A64591BBB7}" type="slidenum">
              <a:rPr lang="en-US" smtClean="0"/>
              <a:t>2</a:t>
            </a:fld>
            <a:endParaRPr lang="en-US"/>
          </a:p>
        </p:txBody>
      </p:sp>
    </p:spTree>
    <p:extLst>
      <p:ext uri="{BB962C8B-B14F-4D97-AF65-F5344CB8AC3E}">
        <p14:creationId xmlns:p14="http://schemas.microsoft.com/office/powerpoint/2010/main" val="17173018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8ED98B-5D38-92AA-7CDB-0F578E36AD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871A7A-5D21-4733-2A6B-85C7CAEB0D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1D9693-1360-DFE3-E02F-5C116D4022A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7FD16ED-37B6-5714-6A93-F9D26FBAEFFC}"/>
              </a:ext>
            </a:extLst>
          </p:cNvPr>
          <p:cNvSpPr>
            <a:spLocks noGrp="1"/>
          </p:cNvSpPr>
          <p:nvPr>
            <p:ph type="sldNum" sz="quarter" idx="10"/>
          </p:nvPr>
        </p:nvSpPr>
        <p:spPr/>
        <p:txBody>
          <a:bodyPr/>
          <a:lstStyle/>
          <a:p>
            <a:fld id="{FADC7D68-8AC4-0440-B1C1-67A64591BBB7}" type="slidenum">
              <a:rPr lang="en-US" smtClean="0"/>
              <a:t>3</a:t>
            </a:fld>
            <a:endParaRPr lang="en-US"/>
          </a:p>
        </p:txBody>
      </p:sp>
    </p:spTree>
    <p:extLst>
      <p:ext uri="{BB962C8B-B14F-4D97-AF65-F5344CB8AC3E}">
        <p14:creationId xmlns:p14="http://schemas.microsoft.com/office/powerpoint/2010/main" val="9221315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Handout: I want to discuss the textual basis of my argument in the project.</a:t>
            </a:r>
          </a:p>
        </p:txBody>
      </p:sp>
      <p:sp>
        <p:nvSpPr>
          <p:cNvPr id="4" name="Slide Number Placeholder 3"/>
          <p:cNvSpPr>
            <a:spLocks noGrp="1"/>
          </p:cNvSpPr>
          <p:nvPr>
            <p:ph type="sldNum" sz="quarter" idx="10"/>
          </p:nvPr>
        </p:nvSpPr>
        <p:spPr/>
        <p:txBody>
          <a:bodyPr/>
          <a:lstStyle/>
          <a:p>
            <a:fld id="{FADC7D68-8AC4-0440-B1C1-67A64591BBB7}" type="slidenum">
              <a:rPr lang="en-US" smtClean="0"/>
              <a:t>4</a:t>
            </a:fld>
            <a:endParaRPr lang="en-US"/>
          </a:p>
        </p:txBody>
      </p:sp>
    </p:spTree>
    <p:extLst>
      <p:ext uri="{BB962C8B-B14F-4D97-AF65-F5344CB8AC3E}">
        <p14:creationId xmlns:p14="http://schemas.microsoft.com/office/powerpoint/2010/main" val="18037117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DC7D68-8AC4-0440-B1C1-67A64591BBB7}" type="slidenum">
              <a:rPr lang="en-US" smtClean="0"/>
              <a:t>5</a:t>
            </a:fld>
            <a:endParaRPr lang="en-US"/>
          </a:p>
        </p:txBody>
      </p:sp>
    </p:spTree>
    <p:extLst>
      <p:ext uri="{BB962C8B-B14F-4D97-AF65-F5344CB8AC3E}">
        <p14:creationId xmlns:p14="http://schemas.microsoft.com/office/powerpoint/2010/main" val="33438556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Caroll takes the example of “glory” and the problem of idiosyncratic use straight from Locke. See 3.9.8 and 3.10.3.</a:t>
            </a:r>
          </a:p>
          <a:p>
            <a:endParaRPr lang="en-US" dirty="0"/>
          </a:p>
          <a:p>
            <a:r>
              <a:rPr lang="en-US" dirty="0"/>
              <a:t>Reductio of Locke’s philosophy of language</a:t>
            </a:r>
          </a:p>
          <a:p>
            <a:r>
              <a:rPr lang="en-US" dirty="0"/>
              <a:t>The purpose of language is to communicate our ideas</a:t>
            </a:r>
          </a:p>
          <a:p>
            <a:r>
              <a:rPr lang="en-US" dirty="0"/>
              <a:t>We are the sole, absolute authority of what our words mean when we use them  [speaker meaning].</a:t>
            </a:r>
          </a:p>
          <a:p>
            <a:r>
              <a:rPr lang="en-US" dirty="0"/>
              <a:t>A capricious and licentious speaker may legitimately use words in any way that they wish (because speakers are the absolute semantic authorities).</a:t>
            </a:r>
          </a:p>
          <a:p>
            <a:r>
              <a:rPr lang="en-US" dirty="0"/>
              <a:t>Hearers can never trust that a speaker is not using words in an idiosyncratic way even when they are defining their idiosyncratic terms.</a:t>
            </a:r>
          </a:p>
          <a:p>
            <a:r>
              <a:rPr lang="en-US" dirty="0"/>
              <a:t>Because of this metalinguistic principle about semantic authority, linguistic skepticism overwhelms interlocutors.</a:t>
            </a:r>
          </a:p>
          <a:p>
            <a:r>
              <a:rPr lang="en-US" dirty="0"/>
              <a:t>Therefore, communication is impossible via linguistic signs.</a:t>
            </a:r>
          </a:p>
        </p:txBody>
      </p:sp>
      <p:sp>
        <p:nvSpPr>
          <p:cNvPr id="4" name="Slide Number Placeholder 3"/>
          <p:cNvSpPr>
            <a:spLocks noGrp="1"/>
          </p:cNvSpPr>
          <p:nvPr>
            <p:ph type="sldNum" sz="quarter" idx="10"/>
          </p:nvPr>
        </p:nvSpPr>
        <p:spPr/>
        <p:txBody>
          <a:bodyPr/>
          <a:lstStyle/>
          <a:p>
            <a:fld id="{FADC7D68-8AC4-0440-B1C1-67A64591BBB7}" type="slidenum">
              <a:rPr lang="en-US" smtClean="0"/>
              <a:t>6</a:t>
            </a:fld>
            <a:endParaRPr lang="en-US"/>
          </a:p>
        </p:txBody>
      </p:sp>
    </p:spTree>
    <p:extLst>
      <p:ext uri="{BB962C8B-B14F-4D97-AF65-F5344CB8AC3E}">
        <p14:creationId xmlns:p14="http://schemas.microsoft.com/office/powerpoint/2010/main" val="14315164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D1C878-8432-BA13-6398-6CF0E5E2CA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E381DE-A8BA-A90F-8159-4836FB3C09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689679-FCAC-0236-0C41-6EEFDFBBC57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952F8CD-F46A-EF3A-7DEA-864EADA678DC}"/>
              </a:ext>
            </a:extLst>
          </p:cNvPr>
          <p:cNvSpPr>
            <a:spLocks noGrp="1"/>
          </p:cNvSpPr>
          <p:nvPr>
            <p:ph type="sldNum" sz="quarter" idx="10"/>
          </p:nvPr>
        </p:nvSpPr>
        <p:spPr/>
        <p:txBody>
          <a:bodyPr/>
          <a:lstStyle/>
          <a:p>
            <a:fld id="{FADC7D68-8AC4-0440-B1C1-67A64591BBB7}" type="slidenum">
              <a:rPr lang="en-US" smtClean="0"/>
              <a:t>7</a:t>
            </a:fld>
            <a:endParaRPr lang="en-US"/>
          </a:p>
        </p:txBody>
      </p:sp>
    </p:spTree>
    <p:extLst>
      <p:ext uri="{BB962C8B-B14F-4D97-AF65-F5344CB8AC3E}">
        <p14:creationId xmlns:p14="http://schemas.microsoft.com/office/powerpoint/2010/main" val="10471019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D91BEF-DF7C-EA77-8CB9-A3A1ADE08B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D7FE31-4686-346E-B4EB-CAC7344B56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2F6119-70BF-396B-A10C-AA3041220785}"/>
              </a:ext>
            </a:extLst>
          </p:cNvPr>
          <p:cNvSpPr>
            <a:spLocks noGrp="1"/>
          </p:cNvSpPr>
          <p:nvPr>
            <p:ph type="body" idx="1"/>
          </p:nvPr>
        </p:nvSpPr>
        <p:spPr/>
        <p:txBody>
          <a:bodyPr/>
          <a:lstStyle/>
          <a:p>
            <a:r>
              <a:rPr lang="en-US" dirty="0"/>
              <a:t>Interpretative Problem: Reading HDP into </a:t>
            </a:r>
            <a:r>
              <a:rPr lang="en-US" i="1" dirty="0"/>
              <a:t>Essay</a:t>
            </a:r>
            <a:r>
              <a:rPr lang="en-US" dirty="0"/>
              <a:t> 3.2.2</a:t>
            </a:r>
          </a:p>
          <a:p>
            <a:pPr marL="171450" indent="-171450">
              <a:buFont typeface="Arial" panose="020B0604020202020204" pitchFamily="34" charset="0"/>
              <a:buChar char="•"/>
            </a:pPr>
            <a:r>
              <a:rPr lang="en-US" dirty="0"/>
              <a:t>Philosophically poor and impoverish (and absurd) position</a:t>
            </a:r>
          </a:p>
          <a:p>
            <a:pPr marL="171450" indent="-171450">
              <a:buFont typeface="Arial" panose="020B0604020202020204" pitchFamily="34" charset="0"/>
              <a:buChar char="•"/>
            </a:pPr>
            <a:r>
              <a:rPr lang="en-US" dirty="0"/>
              <a:t>Prima facie reasons why Locke ought to have recognized this as a philosophical absurdity</a:t>
            </a:r>
          </a:p>
        </p:txBody>
      </p:sp>
      <p:sp>
        <p:nvSpPr>
          <p:cNvPr id="4" name="Slide Number Placeholder 3">
            <a:extLst>
              <a:ext uri="{FF2B5EF4-FFF2-40B4-BE49-F238E27FC236}">
                <a16:creationId xmlns:a16="http://schemas.microsoft.com/office/drawing/2014/main" id="{1EF99D4D-8F99-0288-08F7-54C680B8C2FB}"/>
              </a:ext>
            </a:extLst>
          </p:cNvPr>
          <p:cNvSpPr>
            <a:spLocks noGrp="1"/>
          </p:cNvSpPr>
          <p:nvPr>
            <p:ph type="sldNum" sz="quarter" idx="10"/>
          </p:nvPr>
        </p:nvSpPr>
        <p:spPr/>
        <p:txBody>
          <a:bodyPr/>
          <a:lstStyle/>
          <a:p>
            <a:fld id="{FADC7D68-8AC4-0440-B1C1-67A64591BBB7}" type="slidenum">
              <a:rPr lang="en-US" smtClean="0"/>
              <a:t>8</a:t>
            </a:fld>
            <a:endParaRPr lang="en-US"/>
          </a:p>
        </p:txBody>
      </p:sp>
    </p:spTree>
    <p:extLst>
      <p:ext uri="{BB962C8B-B14F-4D97-AF65-F5344CB8AC3E}">
        <p14:creationId xmlns:p14="http://schemas.microsoft.com/office/powerpoint/2010/main" val="29925500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63C2A4-EDC6-D607-54B5-476B23D10E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EB3D1E-A0B0-E880-D3A3-4AA683BB04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4BEED9-B05A-EBA0-D247-E3E30C6FE73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3765DC0-2989-2831-2186-609689C926BD}"/>
              </a:ext>
            </a:extLst>
          </p:cNvPr>
          <p:cNvSpPr>
            <a:spLocks noGrp="1"/>
          </p:cNvSpPr>
          <p:nvPr>
            <p:ph type="sldNum" sz="quarter" idx="10"/>
          </p:nvPr>
        </p:nvSpPr>
        <p:spPr/>
        <p:txBody>
          <a:bodyPr/>
          <a:lstStyle/>
          <a:p>
            <a:fld id="{FADC7D68-8AC4-0440-B1C1-67A64591BBB7}" type="slidenum">
              <a:rPr lang="en-US" smtClean="0"/>
              <a:t>9</a:t>
            </a:fld>
            <a:endParaRPr lang="en-US"/>
          </a:p>
        </p:txBody>
      </p:sp>
    </p:spTree>
    <p:extLst>
      <p:ext uri="{BB962C8B-B14F-4D97-AF65-F5344CB8AC3E}">
        <p14:creationId xmlns:p14="http://schemas.microsoft.com/office/powerpoint/2010/main" val="30170784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67CE9-7B2B-ADBF-6A07-72E5684123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1958BD-8654-107F-A92F-EEFE0637C6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89A5F1-6763-CC00-1C3E-81E449282692}"/>
              </a:ext>
            </a:extLst>
          </p:cNvPr>
          <p:cNvSpPr>
            <a:spLocks noGrp="1"/>
          </p:cNvSpPr>
          <p:nvPr>
            <p:ph type="body" idx="1"/>
          </p:nvPr>
        </p:nvSpPr>
        <p:spPr/>
        <p:txBody>
          <a:bodyPr/>
          <a:lstStyle/>
          <a:p>
            <a:r>
              <a:rPr lang="en-US" dirty="0"/>
              <a:t>CU is a necessary condition for a language</a:t>
            </a:r>
          </a:p>
          <a:p>
            <a:r>
              <a:rPr lang="en-US" dirty="0"/>
              <a:t>CU =</a:t>
            </a:r>
            <a:r>
              <a:rPr lang="en-US" dirty="0" err="1"/>
              <a:t>df</a:t>
            </a:r>
            <a:r>
              <a:rPr lang="en-US" dirty="0"/>
              <a:t> the way that a linguistic community typically used and understood a linguistic sign [standing meaning]</a:t>
            </a:r>
          </a:p>
        </p:txBody>
      </p:sp>
      <p:sp>
        <p:nvSpPr>
          <p:cNvPr id="4" name="Slide Number Placeholder 3">
            <a:extLst>
              <a:ext uri="{FF2B5EF4-FFF2-40B4-BE49-F238E27FC236}">
                <a16:creationId xmlns:a16="http://schemas.microsoft.com/office/drawing/2014/main" id="{03D12EA5-6687-29A1-A90F-C750E52DE009}"/>
              </a:ext>
            </a:extLst>
          </p:cNvPr>
          <p:cNvSpPr>
            <a:spLocks noGrp="1"/>
          </p:cNvSpPr>
          <p:nvPr>
            <p:ph type="sldNum" sz="quarter" idx="10"/>
          </p:nvPr>
        </p:nvSpPr>
        <p:spPr/>
        <p:txBody>
          <a:bodyPr/>
          <a:lstStyle/>
          <a:p>
            <a:fld id="{FADC7D68-8AC4-0440-B1C1-67A64591BBB7}" type="slidenum">
              <a:rPr lang="en-US" smtClean="0"/>
              <a:t>10</a:t>
            </a:fld>
            <a:endParaRPr lang="en-US"/>
          </a:p>
        </p:txBody>
      </p:sp>
    </p:spTree>
    <p:extLst>
      <p:ext uri="{BB962C8B-B14F-4D97-AF65-F5344CB8AC3E}">
        <p14:creationId xmlns:p14="http://schemas.microsoft.com/office/powerpoint/2010/main" val="26085399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608BDB-C700-4027-D5CC-290521B24B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DE0A07-44B4-F0DB-20B5-557C995E5B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F6B771-6C1E-A7FF-1BD0-EB025F6F9B44}"/>
              </a:ext>
            </a:extLst>
          </p:cNvPr>
          <p:cNvSpPr>
            <a:spLocks noGrp="1"/>
          </p:cNvSpPr>
          <p:nvPr>
            <p:ph type="body" idx="1"/>
          </p:nvPr>
        </p:nvSpPr>
        <p:spPr/>
        <p:txBody>
          <a:bodyPr/>
          <a:lstStyle/>
          <a:p>
            <a:r>
              <a:rPr lang="en-US" dirty="0"/>
              <a:t>Laws of ingenuity =</a:t>
            </a:r>
            <a:r>
              <a:rPr lang="en-US" dirty="0" err="1"/>
              <a:t>df</a:t>
            </a:r>
            <a:r>
              <a:rPr lang="en-US" dirty="0"/>
              <a:t> norms associated with intellectual honesty</a:t>
            </a:r>
          </a:p>
          <a:p>
            <a:r>
              <a:rPr lang="en-US" dirty="0"/>
              <a:t>Might connect back to Cicero’s concept of </a:t>
            </a:r>
            <a:r>
              <a:rPr lang="en-US" i="1" dirty="0" err="1"/>
              <a:t>probitas</a:t>
            </a:r>
            <a:r>
              <a:rPr lang="en-US" i="0" dirty="0"/>
              <a:t>, honesty and the duty to be truthful</a:t>
            </a:r>
            <a:endParaRPr lang="en-US" i="1" dirty="0"/>
          </a:p>
        </p:txBody>
      </p:sp>
      <p:sp>
        <p:nvSpPr>
          <p:cNvPr id="4" name="Slide Number Placeholder 3">
            <a:extLst>
              <a:ext uri="{FF2B5EF4-FFF2-40B4-BE49-F238E27FC236}">
                <a16:creationId xmlns:a16="http://schemas.microsoft.com/office/drawing/2014/main" id="{F1B9F6DE-8579-A918-7AFF-CCCF1E50F1C0}"/>
              </a:ext>
            </a:extLst>
          </p:cNvPr>
          <p:cNvSpPr>
            <a:spLocks noGrp="1"/>
          </p:cNvSpPr>
          <p:nvPr>
            <p:ph type="sldNum" sz="quarter" idx="10"/>
          </p:nvPr>
        </p:nvSpPr>
        <p:spPr/>
        <p:txBody>
          <a:bodyPr/>
          <a:lstStyle/>
          <a:p>
            <a:fld id="{FADC7D68-8AC4-0440-B1C1-67A64591BBB7}" type="slidenum">
              <a:rPr lang="en-US" smtClean="0"/>
              <a:t>11</a:t>
            </a:fld>
            <a:endParaRPr lang="en-US"/>
          </a:p>
        </p:txBody>
      </p:sp>
    </p:spTree>
    <p:extLst>
      <p:ext uri="{BB962C8B-B14F-4D97-AF65-F5344CB8AC3E}">
        <p14:creationId xmlns:p14="http://schemas.microsoft.com/office/powerpoint/2010/main" val="23059428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A82C4B-19DA-7793-45EA-B95C0D8029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7F3733-925D-73BF-4CA4-6478790CAE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A0A9B9-613C-418A-E581-BF7A9646C2C0}"/>
              </a:ext>
            </a:extLst>
          </p:cNvPr>
          <p:cNvSpPr>
            <a:spLocks noGrp="1"/>
          </p:cNvSpPr>
          <p:nvPr>
            <p:ph type="body" idx="1"/>
          </p:nvPr>
        </p:nvSpPr>
        <p:spPr/>
        <p:txBody>
          <a:bodyPr/>
          <a:lstStyle/>
          <a:p>
            <a:r>
              <a:rPr lang="en-US" dirty="0"/>
              <a:t>Linguistic norms as consuetudinary</a:t>
            </a:r>
          </a:p>
          <a:p>
            <a:endParaRPr lang="en-US" dirty="0"/>
          </a:p>
          <a:p>
            <a:r>
              <a:rPr lang="en-US" dirty="0"/>
              <a:t>Connection with Locke’s state of nature and Letter concerning Toleration</a:t>
            </a:r>
          </a:p>
          <a:p>
            <a:r>
              <a:rPr lang="en-US" dirty="0"/>
              <a:t>Analogy with the Law of Nature and everyone’s obligation to uphold it in the state of nature and the consuetudinary laws of common use and everyone’s obligation to uphold it.</a:t>
            </a:r>
          </a:p>
          <a:p>
            <a:r>
              <a:rPr lang="en-US" dirty="0"/>
              <a:t>	Individually we are not the source of those laws but individually we are obliged to uphold them.</a:t>
            </a:r>
          </a:p>
        </p:txBody>
      </p:sp>
      <p:sp>
        <p:nvSpPr>
          <p:cNvPr id="4" name="Slide Number Placeholder 3">
            <a:extLst>
              <a:ext uri="{FF2B5EF4-FFF2-40B4-BE49-F238E27FC236}">
                <a16:creationId xmlns:a16="http://schemas.microsoft.com/office/drawing/2014/main" id="{DC93E761-245A-C1C0-946F-EA44EE380934}"/>
              </a:ext>
            </a:extLst>
          </p:cNvPr>
          <p:cNvSpPr>
            <a:spLocks noGrp="1"/>
          </p:cNvSpPr>
          <p:nvPr>
            <p:ph type="sldNum" sz="quarter" idx="10"/>
          </p:nvPr>
        </p:nvSpPr>
        <p:spPr/>
        <p:txBody>
          <a:bodyPr/>
          <a:lstStyle/>
          <a:p>
            <a:fld id="{FADC7D68-8AC4-0440-B1C1-67A64591BBB7}" type="slidenum">
              <a:rPr lang="en-US" smtClean="0"/>
              <a:t>12</a:t>
            </a:fld>
            <a:endParaRPr lang="en-US"/>
          </a:p>
        </p:txBody>
      </p:sp>
    </p:spTree>
    <p:extLst>
      <p:ext uri="{BB962C8B-B14F-4D97-AF65-F5344CB8AC3E}">
        <p14:creationId xmlns:p14="http://schemas.microsoft.com/office/powerpoint/2010/main" val="31801680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0E712-1B8D-E328-2013-887B430F30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8844CB-C419-025B-800A-DC33930160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B2C790-1C7D-6B1B-B145-00141783C2A6}"/>
              </a:ext>
            </a:extLst>
          </p:cNvPr>
          <p:cNvSpPr>
            <a:spLocks noGrp="1"/>
          </p:cNvSpPr>
          <p:nvPr>
            <p:ph type="body" idx="1"/>
          </p:nvPr>
        </p:nvSpPr>
        <p:spPr/>
        <p:txBody>
          <a:bodyPr/>
          <a:lstStyle/>
          <a:p>
            <a:r>
              <a:rPr lang="en-US" dirty="0"/>
              <a:t>Clear </a:t>
            </a:r>
            <a:r>
              <a:rPr lang="en-US"/>
              <a:t>textual denial of HDP</a:t>
            </a:r>
            <a:endParaRPr lang="en-US" dirty="0"/>
          </a:p>
        </p:txBody>
      </p:sp>
      <p:sp>
        <p:nvSpPr>
          <p:cNvPr id="4" name="Slide Number Placeholder 3">
            <a:extLst>
              <a:ext uri="{FF2B5EF4-FFF2-40B4-BE49-F238E27FC236}">
                <a16:creationId xmlns:a16="http://schemas.microsoft.com/office/drawing/2014/main" id="{D482A172-73F2-BE26-A204-7CD23AC7F787}"/>
              </a:ext>
            </a:extLst>
          </p:cNvPr>
          <p:cNvSpPr>
            <a:spLocks noGrp="1"/>
          </p:cNvSpPr>
          <p:nvPr>
            <p:ph type="sldNum" sz="quarter" idx="10"/>
          </p:nvPr>
        </p:nvSpPr>
        <p:spPr/>
        <p:txBody>
          <a:bodyPr/>
          <a:lstStyle/>
          <a:p>
            <a:fld id="{FADC7D68-8AC4-0440-B1C1-67A64591BBB7}" type="slidenum">
              <a:rPr lang="en-US" smtClean="0"/>
              <a:t>13</a:t>
            </a:fld>
            <a:endParaRPr lang="en-US"/>
          </a:p>
        </p:txBody>
      </p:sp>
    </p:spTree>
    <p:extLst>
      <p:ext uri="{BB962C8B-B14F-4D97-AF65-F5344CB8AC3E}">
        <p14:creationId xmlns:p14="http://schemas.microsoft.com/office/powerpoint/2010/main" val="10816112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CA260D-D71E-145C-62AF-8441DB4450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A9EAAA-7185-8A2D-EB28-BF15F3224C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986BEF-83E2-EAB6-72DA-CF827B97E862}"/>
              </a:ext>
            </a:extLst>
          </p:cNvPr>
          <p:cNvSpPr>
            <a:spLocks noGrp="1"/>
          </p:cNvSpPr>
          <p:nvPr>
            <p:ph type="body" idx="1"/>
          </p:nvPr>
        </p:nvSpPr>
        <p:spPr/>
        <p:txBody>
          <a:bodyPr/>
          <a:lstStyle/>
          <a:p>
            <a:r>
              <a:rPr lang="en-US" dirty="0"/>
              <a:t>Baconian conception of a natural history dictionary</a:t>
            </a:r>
          </a:p>
          <a:p>
            <a:endParaRPr lang="en-US" dirty="0"/>
          </a:p>
          <a:p>
            <a:r>
              <a:rPr lang="en-US" dirty="0"/>
              <a:t>Prescriptive conception of a dictionary</a:t>
            </a:r>
          </a:p>
          <a:p>
            <a:r>
              <a:rPr lang="en-US" dirty="0"/>
              <a:t>Good to remember the state of dictionaries in 1689</a:t>
            </a:r>
          </a:p>
        </p:txBody>
      </p:sp>
      <p:sp>
        <p:nvSpPr>
          <p:cNvPr id="4" name="Slide Number Placeholder 3">
            <a:extLst>
              <a:ext uri="{FF2B5EF4-FFF2-40B4-BE49-F238E27FC236}">
                <a16:creationId xmlns:a16="http://schemas.microsoft.com/office/drawing/2014/main" id="{7461A71B-C270-6716-7544-CB535E3FEFCD}"/>
              </a:ext>
            </a:extLst>
          </p:cNvPr>
          <p:cNvSpPr>
            <a:spLocks noGrp="1"/>
          </p:cNvSpPr>
          <p:nvPr>
            <p:ph type="sldNum" sz="quarter" idx="10"/>
          </p:nvPr>
        </p:nvSpPr>
        <p:spPr/>
        <p:txBody>
          <a:bodyPr/>
          <a:lstStyle/>
          <a:p>
            <a:fld id="{FADC7D68-8AC4-0440-B1C1-67A64591BBB7}" type="slidenum">
              <a:rPr lang="en-US" smtClean="0"/>
              <a:t>14</a:t>
            </a:fld>
            <a:endParaRPr lang="en-US"/>
          </a:p>
        </p:txBody>
      </p:sp>
    </p:spTree>
    <p:extLst>
      <p:ext uri="{BB962C8B-B14F-4D97-AF65-F5344CB8AC3E}">
        <p14:creationId xmlns:p14="http://schemas.microsoft.com/office/powerpoint/2010/main" val="35293138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C9571B-3EB2-6B24-6093-CDC0C82AE4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415D7C-5B90-8B9E-C7B3-997C8C264A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A2B84C-8329-12F0-2A62-1D8C8A19F65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5C0B8C1-5AE1-B853-7B7F-A68F11217F4B}"/>
              </a:ext>
            </a:extLst>
          </p:cNvPr>
          <p:cNvSpPr>
            <a:spLocks noGrp="1"/>
          </p:cNvSpPr>
          <p:nvPr>
            <p:ph type="sldNum" sz="quarter" idx="10"/>
          </p:nvPr>
        </p:nvSpPr>
        <p:spPr/>
        <p:txBody>
          <a:bodyPr/>
          <a:lstStyle/>
          <a:p>
            <a:fld id="{FADC7D68-8AC4-0440-B1C1-67A64591BBB7}" type="slidenum">
              <a:rPr lang="en-US" smtClean="0"/>
              <a:t>15</a:t>
            </a:fld>
            <a:endParaRPr lang="en-US"/>
          </a:p>
        </p:txBody>
      </p:sp>
    </p:spTree>
    <p:extLst>
      <p:ext uri="{BB962C8B-B14F-4D97-AF65-F5344CB8AC3E}">
        <p14:creationId xmlns:p14="http://schemas.microsoft.com/office/powerpoint/2010/main" val="522998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DB2D3A-C5CB-D7E4-A39D-16324C6FD8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52DBBF-E46C-4444-8E46-24218CE898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835364-9EE4-BD93-5AC3-52B87A7010B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6D3F07B-7989-B697-743B-1226E1AFCC74}"/>
              </a:ext>
            </a:extLst>
          </p:cNvPr>
          <p:cNvSpPr>
            <a:spLocks noGrp="1"/>
          </p:cNvSpPr>
          <p:nvPr>
            <p:ph type="sldNum" sz="quarter" idx="10"/>
          </p:nvPr>
        </p:nvSpPr>
        <p:spPr/>
        <p:txBody>
          <a:bodyPr/>
          <a:lstStyle/>
          <a:p>
            <a:fld id="{FADC7D68-8AC4-0440-B1C1-67A64591BBB7}" type="slidenum">
              <a:rPr lang="en-US" smtClean="0"/>
              <a:t>16</a:t>
            </a:fld>
            <a:endParaRPr lang="en-US"/>
          </a:p>
        </p:txBody>
      </p:sp>
    </p:spTree>
    <p:extLst>
      <p:ext uri="{BB962C8B-B14F-4D97-AF65-F5344CB8AC3E}">
        <p14:creationId xmlns:p14="http://schemas.microsoft.com/office/powerpoint/2010/main" val="30762900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63D5CB-05DF-4603-444C-8F855C3D6F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CDA213-2E28-E035-0675-AAB615ACCD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5DF0F1-80CB-B805-68C3-5558FA74916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3A63014-4A62-BBED-379B-7F794FCB8067}"/>
              </a:ext>
            </a:extLst>
          </p:cNvPr>
          <p:cNvSpPr>
            <a:spLocks noGrp="1"/>
          </p:cNvSpPr>
          <p:nvPr>
            <p:ph type="sldNum" sz="quarter" idx="10"/>
          </p:nvPr>
        </p:nvSpPr>
        <p:spPr/>
        <p:txBody>
          <a:bodyPr/>
          <a:lstStyle/>
          <a:p>
            <a:fld id="{FADC7D68-8AC4-0440-B1C1-67A64591BBB7}" type="slidenum">
              <a:rPr lang="en-US" smtClean="0"/>
              <a:t>17</a:t>
            </a:fld>
            <a:endParaRPr lang="en-US"/>
          </a:p>
        </p:txBody>
      </p:sp>
    </p:spTree>
    <p:extLst>
      <p:ext uri="{BB962C8B-B14F-4D97-AF65-F5344CB8AC3E}">
        <p14:creationId xmlns:p14="http://schemas.microsoft.com/office/powerpoint/2010/main" val="23739014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9594F2-EA71-646D-C699-AD58E04AAB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F3081B-A430-DF2A-F1FA-D672340713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9E4420-6717-BA0F-8E2D-99754D543B7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90027AB-A170-0A07-D613-5460494E20FC}"/>
              </a:ext>
            </a:extLst>
          </p:cNvPr>
          <p:cNvSpPr>
            <a:spLocks noGrp="1"/>
          </p:cNvSpPr>
          <p:nvPr>
            <p:ph type="sldNum" sz="quarter" idx="10"/>
          </p:nvPr>
        </p:nvSpPr>
        <p:spPr/>
        <p:txBody>
          <a:bodyPr/>
          <a:lstStyle/>
          <a:p>
            <a:fld id="{FADC7D68-8AC4-0440-B1C1-67A64591BBB7}" type="slidenum">
              <a:rPr lang="en-US" smtClean="0"/>
              <a:t>18</a:t>
            </a:fld>
            <a:endParaRPr lang="en-US"/>
          </a:p>
        </p:txBody>
      </p:sp>
    </p:spTree>
    <p:extLst>
      <p:ext uri="{BB962C8B-B14F-4D97-AF65-F5344CB8AC3E}">
        <p14:creationId xmlns:p14="http://schemas.microsoft.com/office/powerpoint/2010/main" val="38962250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CA86E7-3189-402D-53A4-B77AB3F9F3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435604-447B-D59F-9E30-52631D63A4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6385E9-4543-AB3F-61F8-627B3517A38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C9E5773-4FEA-FEAE-2EA6-A1D521DD4AFC}"/>
              </a:ext>
            </a:extLst>
          </p:cNvPr>
          <p:cNvSpPr>
            <a:spLocks noGrp="1"/>
          </p:cNvSpPr>
          <p:nvPr>
            <p:ph type="sldNum" sz="quarter" idx="10"/>
          </p:nvPr>
        </p:nvSpPr>
        <p:spPr/>
        <p:txBody>
          <a:bodyPr/>
          <a:lstStyle/>
          <a:p>
            <a:fld id="{FADC7D68-8AC4-0440-B1C1-67A64591BBB7}" type="slidenum">
              <a:rPr lang="en-US" smtClean="0"/>
              <a:t>19</a:t>
            </a:fld>
            <a:endParaRPr lang="en-US"/>
          </a:p>
        </p:txBody>
      </p:sp>
    </p:spTree>
    <p:extLst>
      <p:ext uri="{BB962C8B-B14F-4D97-AF65-F5344CB8AC3E}">
        <p14:creationId xmlns:p14="http://schemas.microsoft.com/office/powerpoint/2010/main" val="35073373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2F08EA-86C2-6CA7-59CA-F25CF1F014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364D9B-6E70-3453-ABD7-87936973BA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8D90D6-56C3-FEBC-125D-E4C83C5C506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8747C3C-7B23-450D-9803-410016E04794}"/>
              </a:ext>
            </a:extLst>
          </p:cNvPr>
          <p:cNvSpPr>
            <a:spLocks noGrp="1"/>
          </p:cNvSpPr>
          <p:nvPr>
            <p:ph type="sldNum" sz="quarter" idx="10"/>
          </p:nvPr>
        </p:nvSpPr>
        <p:spPr/>
        <p:txBody>
          <a:bodyPr/>
          <a:lstStyle/>
          <a:p>
            <a:fld id="{FADC7D68-8AC4-0440-B1C1-67A64591BBB7}" type="slidenum">
              <a:rPr lang="en-US" smtClean="0"/>
              <a:t>20</a:t>
            </a:fld>
            <a:endParaRPr lang="en-US"/>
          </a:p>
        </p:txBody>
      </p:sp>
    </p:spTree>
    <p:extLst>
      <p:ext uri="{BB962C8B-B14F-4D97-AF65-F5344CB8AC3E}">
        <p14:creationId xmlns:p14="http://schemas.microsoft.com/office/powerpoint/2010/main" val="30582391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08A3E7-FC7E-DCBA-2B98-BC151896D0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76FEBA-C962-3BE5-3E9A-C4D3EB0D1D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BA3914-2988-05CA-7340-333826448C8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D405F02-FD0E-6593-51B4-643B583C09EE}"/>
              </a:ext>
            </a:extLst>
          </p:cNvPr>
          <p:cNvSpPr>
            <a:spLocks noGrp="1"/>
          </p:cNvSpPr>
          <p:nvPr>
            <p:ph type="sldNum" sz="quarter" idx="10"/>
          </p:nvPr>
        </p:nvSpPr>
        <p:spPr/>
        <p:txBody>
          <a:bodyPr/>
          <a:lstStyle/>
          <a:p>
            <a:fld id="{FADC7D68-8AC4-0440-B1C1-67A64591BBB7}" type="slidenum">
              <a:rPr lang="en-US" smtClean="0"/>
              <a:t>21</a:t>
            </a:fld>
            <a:endParaRPr lang="en-US"/>
          </a:p>
        </p:txBody>
      </p:sp>
    </p:spTree>
    <p:extLst>
      <p:ext uri="{BB962C8B-B14F-4D97-AF65-F5344CB8AC3E}">
        <p14:creationId xmlns:p14="http://schemas.microsoft.com/office/powerpoint/2010/main" val="2883235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E48DCE-61AA-4DEE-90CE-638571E508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16A99C-A24D-B6E0-7699-A3AD4374D8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CE297F-35E0-43B9-71E8-29BC6C12B14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9B3809F-0102-D389-BC63-9C3680DB5D33}"/>
              </a:ext>
            </a:extLst>
          </p:cNvPr>
          <p:cNvSpPr>
            <a:spLocks noGrp="1"/>
          </p:cNvSpPr>
          <p:nvPr>
            <p:ph type="sldNum" sz="quarter" idx="10"/>
          </p:nvPr>
        </p:nvSpPr>
        <p:spPr/>
        <p:txBody>
          <a:bodyPr/>
          <a:lstStyle/>
          <a:p>
            <a:fld id="{FADC7D68-8AC4-0440-B1C1-67A64591BBB7}" type="slidenum">
              <a:rPr lang="en-US" smtClean="0"/>
              <a:t>22</a:t>
            </a:fld>
            <a:endParaRPr lang="en-US"/>
          </a:p>
        </p:txBody>
      </p:sp>
    </p:spTree>
    <p:extLst>
      <p:ext uri="{BB962C8B-B14F-4D97-AF65-F5344CB8AC3E}">
        <p14:creationId xmlns:p14="http://schemas.microsoft.com/office/powerpoint/2010/main" val="40457006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2D38B1-0DE9-DEA1-8027-67D62AF1C2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B63449-5134-A08A-7A9E-327E6636B2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1F9D51-945F-206D-D185-B85B4CFC9FB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B79F0A2-880B-28C1-FDF2-CC36B8C6E78F}"/>
              </a:ext>
            </a:extLst>
          </p:cNvPr>
          <p:cNvSpPr>
            <a:spLocks noGrp="1"/>
          </p:cNvSpPr>
          <p:nvPr>
            <p:ph type="sldNum" sz="quarter" idx="10"/>
          </p:nvPr>
        </p:nvSpPr>
        <p:spPr/>
        <p:txBody>
          <a:bodyPr/>
          <a:lstStyle/>
          <a:p>
            <a:fld id="{FADC7D68-8AC4-0440-B1C1-67A64591BBB7}" type="slidenum">
              <a:rPr lang="en-US" smtClean="0"/>
              <a:t>23</a:t>
            </a:fld>
            <a:endParaRPr lang="en-US"/>
          </a:p>
        </p:txBody>
      </p:sp>
    </p:spTree>
    <p:extLst>
      <p:ext uri="{BB962C8B-B14F-4D97-AF65-F5344CB8AC3E}">
        <p14:creationId xmlns:p14="http://schemas.microsoft.com/office/powerpoint/2010/main" val="34402101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D4FB4B-4B5B-0044-CE43-2E852AF3B6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969FAF-C4D7-2E35-EF55-6D9221E15E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07CAB0-1174-E97E-23E1-64F40673F9F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43E8A14-1695-6A3A-5C53-354F0FE602C9}"/>
              </a:ext>
            </a:extLst>
          </p:cNvPr>
          <p:cNvSpPr>
            <a:spLocks noGrp="1"/>
          </p:cNvSpPr>
          <p:nvPr>
            <p:ph type="sldNum" sz="quarter" idx="10"/>
          </p:nvPr>
        </p:nvSpPr>
        <p:spPr/>
        <p:txBody>
          <a:bodyPr/>
          <a:lstStyle/>
          <a:p>
            <a:fld id="{FADC7D68-8AC4-0440-B1C1-67A64591BBB7}" type="slidenum">
              <a:rPr lang="en-US" smtClean="0"/>
              <a:t>24</a:t>
            </a:fld>
            <a:endParaRPr lang="en-US"/>
          </a:p>
        </p:txBody>
      </p:sp>
    </p:spTree>
    <p:extLst>
      <p:ext uri="{BB962C8B-B14F-4D97-AF65-F5344CB8AC3E}">
        <p14:creationId xmlns:p14="http://schemas.microsoft.com/office/powerpoint/2010/main" val="24641572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DC7D68-8AC4-0440-B1C1-67A64591BBB7}" type="slidenum">
              <a:rPr lang="en-US" smtClean="0"/>
              <a:t>25</a:t>
            </a:fld>
            <a:endParaRPr lang="en-US"/>
          </a:p>
        </p:txBody>
      </p:sp>
    </p:spTree>
    <p:extLst>
      <p:ext uri="{BB962C8B-B14F-4D97-AF65-F5344CB8AC3E}">
        <p14:creationId xmlns:p14="http://schemas.microsoft.com/office/powerpoint/2010/main" val="42854199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6A34A24-CCD4-E849-8882-22BD847D2D41}" type="datetimeFigureOut">
              <a:rPr lang="en-US" smtClean="0"/>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6F8058-3785-FA4E-971F-CD598328817B}" type="slidenum">
              <a:rPr lang="en-US" smtClean="0"/>
              <a:t>‹#›</a:t>
            </a:fld>
            <a:endParaRPr lang="en-US"/>
          </a:p>
        </p:txBody>
      </p:sp>
    </p:spTree>
    <p:extLst>
      <p:ext uri="{BB962C8B-B14F-4D97-AF65-F5344CB8AC3E}">
        <p14:creationId xmlns:p14="http://schemas.microsoft.com/office/powerpoint/2010/main" val="34032730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6A34A24-CCD4-E849-8882-22BD847D2D41}" type="datetimeFigureOut">
              <a:rPr lang="en-US" smtClean="0"/>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6F8058-3785-FA4E-971F-CD598328817B}" type="slidenum">
              <a:rPr lang="en-US" smtClean="0"/>
              <a:t>‹#›</a:t>
            </a:fld>
            <a:endParaRPr lang="en-US"/>
          </a:p>
        </p:txBody>
      </p:sp>
    </p:spTree>
    <p:extLst>
      <p:ext uri="{BB962C8B-B14F-4D97-AF65-F5344CB8AC3E}">
        <p14:creationId xmlns:p14="http://schemas.microsoft.com/office/powerpoint/2010/main" val="24369360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6A34A24-CCD4-E849-8882-22BD847D2D41}" type="datetimeFigureOut">
              <a:rPr lang="en-US" smtClean="0"/>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6F8058-3785-FA4E-971F-CD598328817B}" type="slidenum">
              <a:rPr lang="en-US" smtClean="0"/>
              <a:t>‹#›</a:t>
            </a:fld>
            <a:endParaRPr lang="en-US"/>
          </a:p>
        </p:txBody>
      </p:sp>
    </p:spTree>
    <p:extLst>
      <p:ext uri="{BB962C8B-B14F-4D97-AF65-F5344CB8AC3E}">
        <p14:creationId xmlns:p14="http://schemas.microsoft.com/office/powerpoint/2010/main" val="2519723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6A34A24-CCD4-E849-8882-22BD847D2D41}" type="datetimeFigureOut">
              <a:rPr lang="en-US" smtClean="0"/>
              <a:t>5/15/2025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6F8058-3785-FA4E-971F-CD598328817B}" type="slidenum">
              <a:rPr lang="en-US" smtClean="0"/>
              <a:t>‹#›</a:t>
            </a:fld>
            <a:endParaRPr lang="en-US"/>
          </a:p>
        </p:txBody>
      </p:sp>
    </p:spTree>
    <p:extLst>
      <p:ext uri="{BB962C8B-B14F-4D97-AF65-F5344CB8AC3E}">
        <p14:creationId xmlns:p14="http://schemas.microsoft.com/office/powerpoint/2010/main" val="798721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6A34A24-CCD4-E849-8882-22BD847D2D41}" type="datetimeFigureOut">
              <a:rPr lang="en-US" smtClean="0"/>
              <a:t>5/15/2025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6F8058-3785-FA4E-971F-CD598328817B}" type="slidenum">
              <a:rPr lang="en-US" smtClean="0"/>
              <a:t>‹#›</a:t>
            </a:fld>
            <a:endParaRPr lang="en-US"/>
          </a:p>
        </p:txBody>
      </p:sp>
    </p:spTree>
    <p:extLst>
      <p:ext uri="{BB962C8B-B14F-4D97-AF65-F5344CB8AC3E}">
        <p14:creationId xmlns:p14="http://schemas.microsoft.com/office/powerpoint/2010/main" val="28846410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6A34A24-CCD4-E849-8882-22BD847D2D41}" type="datetimeFigureOut">
              <a:rPr lang="en-US" smtClean="0"/>
              <a:t>5/15/2025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6F8058-3785-FA4E-971F-CD598328817B}" type="slidenum">
              <a:rPr lang="en-US" smtClean="0"/>
              <a:t>‹#›</a:t>
            </a:fld>
            <a:endParaRPr lang="en-US"/>
          </a:p>
        </p:txBody>
      </p:sp>
    </p:spTree>
    <p:extLst>
      <p:ext uri="{BB962C8B-B14F-4D97-AF65-F5344CB8AC3E}">
        <p14:creationId xmlns:p14="http://schemas.microsoft.com/office/powerpoint/2010/main" val="39972558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A34A24-CCD4-E849-8882-22BD847D2D41}" type="datetimeFigureOut">
              <a:rPr lang="en-US" smtClean="0"/>
              <a:t>5/15/2025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6F8058-3785-FA4E-971F-CD598328817B}" type="slidenum">
              <a:rPr lang="en-US" smtClean="0"/>
              <a:t>‹#›</a:t>
            </a:fld>
            <a:endParaRPr lang="en-US"/>
          </a:p>
        </p:txBody>
      </p:sp>
    </p:spTree>
    <p:extLst>
      <p:ext uri="{BB962C8B-B14F-4D97-AF65-F5344CB8AC3E}">
        <p14:creationId xmlns:p14="http://schemas.microsoft.com/office/powerpoint/2010/main" val="58264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A34A24-CCD4-E849-8882-22BD847D2D41}" type="datetimeFigureOut">
              <a:rPr lang="en-US" smtClean="0"/>
              <a:t>5/15/2025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6F8058-3785-FA4E-971F-CD598328817B}" type="slidenum">
              <a:rPr lang="en-US" smtClean="0"/>
              <a:t>‹#›</a:t>
            </a:fld>
            <a:endParaRPr lang="en-US"/>
          </a:p>
        </p:txBody>
      </p:sp>
    </p:spTree>
    <p:extLst>
      <p:ext uri="{BB962C8B-B14F-4D97-AF65-F5344CB8AC3E}">
        <p14:creationId xmlns:p14="http://schemas.microsoft.com/office/powerpoint/2010/main" val="5388667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A34A24-CCD4-E849-8882-22BD847D2D41}" type="datetimeFigureOut">
              <a:rPr lang="en-US" smtClean="0"/>
              <a:t>5/15/2025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6F8058-3785-FA4E-971F-CD598328817B}" type="slidenum">
              <a:rPr lang="en-US" smtClean="0"/>
              <a:t>‹#›</a:t>
            </a:fld>
            <a:endParaRPr lang="en-US"/>
          </a:p>
        </p:txBody>
      </p:sp>
    </p:spTree>
    <p:extLst>
      <p:ext uri="{BB962C8B-B14F-4D97-AF65-F5344CB8AC3E}">
        <p14:creationId xmlns:p14="http://schemas.microsoft.com/office/powerpoint/2010/main" val="6411903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6A34A24-CCD4-E849-8882-22BD847D2D41}" type="datetimeFigureOut">
              <a:rPr lang="en-US" smtClean="0"/>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6F8058-3785-FA4E-971F-CD598328817B}" type="slidenum">
              <a:rPr lang="en-US" smtClean="0"/>
              <a:t>‹#›</a:t>
            </a:fld>
            <a:endParaRPr lang="en-US"/>
          </a:p>
        </p:txBody>
      </p:sp>
    </p:spTree>
    <p:extLst>
      <p:ext uri="{BB962C8B-B14F-4D97-AF65-F5344CB8AC3E}">
        <p14:creationId xmlns:p14="http://schemas.microsoft.com/office/powerpoint/2010/main" val="20598810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6A34A24-CCD4-E849-8882-22BD847D2D41}" type="datetimeFigureOut">
              <a:rPr lang="en-US" smtClean="0"/>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6F8058-3785-FA4E-971F-CD598328817B}" type="slidenum">
              <a:rPr lang="en-US" smtClean="0"/>
              <a:t>‹#›</a:t>
            </a:fld>
            <a:endParaRPr lang="en-US"/>
          </a:p>
        </p:txBody>
      </p:sp>
    </p:spTree>
    <p:extLst>
      <p:ext uri="{BB962C8B-B14F-4D97-AF65-F5344CB8AC3E}">
        <p14:creationId xmlns:p14="http://schemas.microsoft.com/office/powerpoint/2010/main" val="109505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A34A24-CCD4-E849-8882-22BD847D2D41}" type="datetimeFigureOut">
              <a:rPr lang="en-US" smtClean="0"/>
              <a:t>5/15/2025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6F8058-3785-FA4E-971F-CD598328817B}" type="slidenum">
              <a:rPr lang="en-US" smtClean="0"/>
              <a:t>‹#›</a:t>
            </a:fld>
            <a:endParaRPr lang="en-US"/>
          </a:p>
        </p:txBody>
      </p:sp>
    </p:spTree>
    <p:extLst>
      <p:ext uri="{BB962C8B-B14F-4D97-AF65-F5344CB8AC3E}">
        <p14:creationId xmlns:p14="http://schemas.microsoft.com/office/powerpoint/2010/main" val="2438071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672"/>
            <a:ext cx="9144000" cy="6858000"/>
          </a:xfrm>
          <a:prstGeom prst="rect">
            <a:avLst/>
          </a:prstGeom>
        </p:spPr>
      </p:pic>
    </p:spTree>
    <p:extLst>
      <p:ext uri="{BB962C8B-B14F-4D97-AF65-F5344CB8AC3E}">
        <p14:creationId xmlns:p14="http://schemas.microsoft.com/office/powerpoint/2010/main" val="2402597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p:cNvSpPr txBox="1"/>
          <p:nvPr/>
        </p:nvSpPr>
        <p:spPr>
          <a:xfrm>
            <a:off x="281404" y="573851"/>
            <a:ext cx="8005704" cy="2492990"/>
          </a:xfrm>
          <a:prstGeom prst="rect">
            <a:avLst/>
          </a:prstGeom>
          <a:noFill/>
        </p:spPr>
        <p:txBody>
          <a:bodyPr wrap="square" rtlCol="0">
            <a:spAutoFit/>
          </a:bodyPr>
          <a:lstStyle/>
          <a:p>
            <a:r>
              <a:rPr lang="en-US" sz="6000" b="1" dirty="0">
                <a:solidFill>
                  <a:srgbClr val="3C1B71"/>
                </a:solidFill>
                <a:latin typeface="Arial"/>
                <a:cs typeface="Arial Unicode MS"/>
              </a:rPr>
              <a:t>Locke on Common Use</a:t>
            </a:r>
          </a:p>
          <a:p>
            <a:r>
              <a:rPr lang="en-CA" sz="3600" dirty="0">
                <a:solidFill>
                  <a:srgbClr val="3C1B71"/>
                </a:solidFill>
                <a:latin typeface="Arial"/>
                <a:cs typeface="Arial Unicode MS"/>
              </a:rPr>
              <a:t>15 May 2025</a:t>
            </a:r>
            <a:endParaRPr lang="en-US" sz="3600" dirty="0">
              <a:solidFill>
                <a:srgbClr val="3C1B71"/>
              </a:solidFill>
              <a:latin typeface="Arial"/>
              <a:cs typeface="Arial Unicode MS"/>
            </a:endParaRPr>
          </a:p>
        </p:txBody>
      </p:sp>
      <p:sp>
        <p:nvSpPr>
          <p:cNvPr id="6" name="TextBox 5"/>
          <p:cNvSpPr txBox="1"/>
          <p:nvPr/>
        </p:nvSpPr>
        <p:spPr>
          <a:xfrm>
            <a:off x="5700889" y="6302963"/>
            <a:ext cx="3189111" cy="338554"/>
          </a:xfrm>
          <a:prstGeom prst="rect">
            <a:avLst/>
          </a:prstGeom>
          <a:noFill/>
        </p:spPr>
        <p:txBody>
          <a:bodyPr wrap="square" rtlCol="0">
            <a:spAutoFit/>
          </a:bodyPr>
          <a:lstStyle/>
          <a:p>
            <a:pPr algn="r"/>
            <a:r>
              <a:rPr lang="en-CA" sz="1600">
                <a:solidFill>
                  <a:srgbClr val="3B1B70"/>
                </a:solidFill>
                <a:latin typeface="Arial"/>
                <a:cs typeface="Arial"/>
              </a:rPr>
              <a:t>Philosophy</a:t>
            </a:r>
            <a:endParaRPr lang="en-US" sz="1600" dirty="0">
              <a:solidFill>
                <a:srgbClr val="3B1B70"/>
              </a:solidFill>
              <a:latin typeface="Arial"/>
              <a:cs typeface="Arial"/>
            </a:endParaRPr>
          </a:p>
        </p:txBody>
      </p:sp>
    </p:spTree>
    <p:extLst>
      <p:ext uri="{BB962C8B-B14F-4D97-AF65-F5344CB8AC3E}">
        <p14:creationId xmlns:p14="http://schemas.microsoft.com/office/powerpoint/2010/main" val="4050488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4D6A45-D3FF-C2D7-1457-D93C3AFC489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991E9C4-8ED6-29AA-C7F6-4E5E2A35F182}"/>
              </a:ext>
            </a:extLst>
          </p:cNvPr>
          <p:cNvSpPr txBox="1"/>
          <p:nvPr/>
        </p:nvSpPr>
        <p:spPr>
          <a:xfrm>
            <a:off x="237230" y="142607"/>
            <a:ext cx="8652769" cy="5247590"/>
          </a:xfrm>
          <a:prstGeom prst="rect">
            <a:avLst/>
          </a:prstGeom>
          <a:noFill/>
        </p:spPr>
        <p:txBody>
          <a:bodyPr wrap="square" rtlCol="0">
            <a:spAutoFit/>
          </a:bodyPr>
          <a:lstStyle/>
          <a:p>
            <a:pPr>
              <a:spcAft>
                <a:spcPts val="1200"/>
              </a:spcAft>
            </a:pPr>
            <a:r>
              <a:rPr lang="en-US" sz="4800" b="1" dirty="0">
                <a:solidFill>
                  <a:srgbClr val="3B1B70"/>
                </a:solidFill>
                <a:latin typeface="Arial"/>
                <a:cs typeface="Arial Unicode MS"/>
              </a:rPr>
              <a:t>Project Background</a:t>
            </a:r>
          </a:p>
          <a:p>
            <a:pPr marL="231775" indent="-231775">
              <a:spcAft>
                <a:spcPts val="1200"/>
              </a:spcAft>
              <a:buSzPct val="75000"/>
              <a:buFont typeface="Arial"/>
              <a:buChar char="•"/>
            </a:pPr>
            <a:r>
              <a:rPr lang="en-US" sz="2800">
                <a:solidFill>
                  <a:srgbClr val="807F83"/>
                </a:solidFill>
                <a:latin typeface="Arial"/>
                <a:cs typeface="Arial"/>
              </a:rPr>
              <a:t>Outlier</a:t>
            </a:r>
            <a:endParaRPr lang="en-US" sz="2800" dirty="0">
              <a:solidFill>
                <a:srgbClr val="807F83"/>
              </a:solidFill>
              <a:latin typeface="Arial"/>
              <a:cs typeface="Arial"/>
            </a:endParaRPr>
          </a:p>
          <a:p>
            <a:pPr marL="231775" indent="-231775">
              <a:spcAft>
                <a:spcPts val="1200"/>
              </a:spcAft>
              <a:buSzPct val="75000"/>
              <a:buFont typeface="Arial"/>
              <a:buChar char="•"/>
            </a:pPr>
            <a:r>
              <a:rPr lang="en-US" sz="2800" dirty="0">
                <a:solidFill>
                  <a:srgbClr val="807F83"/>
                </a:solidFill>
                <a:latin typeface="Arial"/>
                <a:cs typeface="Arial"/>
              </a:rPr>
              <a:t>Associated with Efforts to Understand Locke as a (Misunderstood) Content Externalist and Interpersonal Thinker</a:t>
            </a:r>
          </a:p>
          <a:p>
            <a:pPr marL="231775" indent="-231775">
              <a:spcAft>
                <a:spcPts val="600"/>
              </a:spcAft>
              <a:buSzPct val="75000"/>
              <a:buFont typeface="Arial"/>
              <a:buChar char="•"/>
            </a:pPr>
            <a:r>
              <a:rPr lang="en-US" sz="2800" dirty="0">
                <a:solidFill>
                  <a:srgbClr val="807F83"/>
                </a:solidFill>
                <a:latin typeface="Arial"/>
                <a:cs typeface="Arial"/>
              </a:rPr>
              <a:t>Independent Project</a:t>
            </a:r>
          </a:p>
          <a:p>
            <a:pPr marL="688975" lvl="1" indent="-231775">
              <a:spcAft>
                <a:spcPts val="600"/>
              </a:spcAft>
              <a:buSzPct val="75000"/>
              <a:buFont typeface="Arial"/>
              <a:buChar char="•"/>
            </a:pPr>
            <a:r>
              <a:rPr lang="en-US" sz="2800" dirty="0">
                <a:solidFill>
                  <a:srgbClr val="807F83"/>
                </a:solidFill>
                <a:latin typeface="Arial"/>
                <a:cs typeface="Arial"/>
              </a:rPr>
              <a:t>To appear in </a:t>
            </a:r>
            <a:r>
              <a:rPr lang="en-US" sz="2800" i="1" dirty="0">
                <a:solidFill>
                  <a:srgbClr val="807F83"/>
                </a:solidFill>
                <a:latin typeface="Arial"/>
                <a:cs typeface="Arial"/>
              </a:rPr>
              <a:t>Locke’s ‘An Essay concerning Human Understanding’: A Critical Guide</a:t>
            </a:r>
            <a:r>
              <a:rPr lang="en-US" sz="2800" dirty="0">
                <a:solidFill>
                  <a:srgbClr val="807F83"/>
                </a:solidFill>
                <a:latin typeface="Arial"/>
                <a:cs typeface="Arial"/>
              </a:rPr>
              <a:t>, edited by Matthew Leisinger (Cambridge: Cambridge University Press, forthcoming)</a:t>
            </a:r>
            <a:endParaRPr lang="en-US" sz="2800" i="1" dirty="0">
              <a:solidFill>
                <a:srgbClr val="807F83"/>
              </a:solidFill>
              <a:latin typeface="Arial"/>
              <a:cs typeface="Arial"/>
            </a:endParaRPr>
          </a:p>
        </p:txBody>
      </p:sp>
      <p:sp>
        <p:nvSpPr>
          <p:cNvPr id="7" name="TextBox 6">
            <a:extLst>
              <a:ext uri="{FF2B5EF4-FFF2-40B4-BE49-F238E27FC236}">
                <a16:creationId xmlns:a16="http://schemas.microsoft.com/office/drawing/2014/main" id="{EC69CF92-F108-B6DC-F506-6ACE47BCAC2D}"/>
              </a:ext>
            </a:extLst>
          </p:cNvPr>
          <p:cNvSpPr txBox="1"/>
          <p:nvPr/>
        </p:nvSpPr>
        <p:spPr>
          <a:xfrm>
            <a:off x="5700889" y="6377666"/>
            <a:ext cx="3189111" cy="338554"/>
          </a:xfrm>
          <a:prstGeom prst="rect">
            <a:avLst/>
          </a:prstGeom>
          <a:noFill/>
        </p:spPr>
        <p:txBody>
          <a:bodyPr wrap="square" rtlCol="0">
            <a:spAutoFit/>
          </a:bodyPr>
          <a:lstStyle/>
          <a:p>
            <a:pPr algn="r"/>
            <a:r>
              <a:rPr lang="en-US" sz="1600" dirty="0">
                <a:solidFill>
                  <a:schemeClr val="bg1"/>
                </a:solidFill>
                <a:latin typeface="Arial"/>
                <a:cs typeface="Arial"/>
              </a:rPr>
              <a:t>Locke on Common Use</a:t>
            </a:r>
          </a:p>
        </p:txBody>
      </p:sp>
    </p:spTree>
    <p:extLst>
      <p:ext uri="{BB962C8B-B14F-4D97-AF65-F5344CB8AC3E}">
        <p14:creationId xmlns:p14="http://schemas.microsoft.com/office/powerpoint/2010/main" val="1134905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0360" y="573851"/>
            <a:ext cx="8520071" cy="5616922"/>
          </a:xfrm>
          <a:prstGeom prst="rect">
            <a:avLst/>
          </a:prstGeom>
          <a:noFill/>
        </p:spPr>
        <p:txBody>
          <a:bodyPr wrap="square" rtlCol="0">
            <a:spAutoFit/>
          </a:bodyPr>
          <a:lstStyle/>
          <a:p>
            <a:r>
              <a:rPr lang="en-US" sz="2100" dirty="0">
                <a:solidFill>
                  <a:srgbClr val="807F83"/>
                </a:solidFill>
                <a:latin typeface="Arial"/>
                <a:cs typeface="Arial Unicode MS"/>
              </a:rPr>
              <a:t>15 May 2025</a:t>
            </a:r>
            <a:endParaRPr lang="en-US" sz="2000" dirty="0">
              <a:solidFill>
                <a:schemeClr val="bg1"/>
              </a:solidFill>
              <a:latin typeface="Arial"/>
              <a:cs typeface="Arial Unicode MS"/>
            </a:endParaRPr>
          </a:p>
          <a:p>
            <a:pPr>
              <a:spcAft>
                <a:spcPts val="600"/>
              </a:spcAft>
            </a:pPr>
            <a:r>
              <a:rPr lang="en-US" sz="4800" b="1" dirty="0">
                <a:solidFill>
                  <a:srgbClr val="3C1B71"/>
                </a:solidFill>
                <a:latin typeface="Arial"/>
                <a:cs typeface="Arial Unicode MS"/>
              </a:rPr>
              <a:t>Today’s Agenda</a:t>
            </a:r>
          </a:p>
          <a:p>
            <a:pPr marL="341313" indent="-341313">
              <a:buFont typeface="Arial" panose="020B0604020202020204" pitchFamily="34" charset="0"/>
              <a:buChar char="•"/>
            </a:pPr>
            <a:r>
              <a:rPr lang="en-US" sz="4400" dirty="0">
                <a:solidFill>
                  <a:srgbClr val="807F83"/>
                </a:solidFill>
                <a:latin typeface="Arial"/>
                <a:cs typeface="Arial"/>
              </a:rPr>
              <a:t>An Interpretative Problem</a:t>
            </a:r>
          </a:p>
          <a:p>
            <a:pPr marL="341313" indent="-341313">
              <a:buFont typeface="Arial" panose="020B0604020202020204" pitchFamily="34" charset="0"/>
              <a:buChar char="•"/>
            </a:pPr>
            <a:r>
              <a:rPr lang="en-US" sz="4400" dirty="0">
                <a:solidFill>
                  <a:srgbClr val="807F83"/>
                </a:solidFill>
                <a:latin typeface="Arial"/>
                <a:cs typeface="Arial"/>
              </a:rPr>
              <a:t>Common Use: An Alternative Principle for Semantic Authority</a:t>
            </a:r>
          </a:p>
          <a:p>
            <a:pPr marL="341313" indent="-341313">
              <a:buFont typeface="Arial" panose="020B0604020202020204" pitchFamily="34" charset="0"/>
              <a:buChar char="•"/>
            </a:pPr>
            <a:r>
              <a:rPr lang="en-US" sz="4400" dirty="0">
                <a:solidFill>
                  <a:srgbClr val="807F83"/>
                </a:solidFill>
                <a:latin typeface="Arial"/>
                <a:cs typeface="Arial"/>
              </a:rPr>
              <a:t>Locke’s Main Semantic Thesis: An Alternative Reading</a:t>
            </a:r>
          </a:p>
          <a:p>
            <a:endParaRPr lang="en-US" sz="6000" b="1" dirty="0">
              <a:solidFill>
                <a:srgbClr val="000000"/>
              </a:solidFill>
              <a:latin typeface="Arial"/>
              <a:cs typeface="Arial Unicode MS"/>
            </a:endParaRPr>
          </a:p>
        </p:txBody>
      </p:sp>
      <p:sp>
        <p:nvSpPr>
          <p:cNvPr id="6" name="TextBox 5"/>
          <p:cNvSpPr txBox="1"/>
          <p:nvPr/>
        </p:nvSpPr>
        <p:spPr>
          <a:xfrm>
            <a:off x="5700889" y="6377666"/>
            <a:ext cx="3189111" cy="338554"/>
          </a:xfrm>
          <a:prstGeom prst="rect">
            <a:avLst/>
          </a:prstGeom>
          <a:noFill/>
        </p:spPr>
        <p:txBody>
          <a:bodyPr wrap="square" rtlCol="0">
            <a:spAutoFit/>
          </a:bodyPr>
          <a:lstStyle/>
          <a:p>
            <a:pPr algn="r"/>
            <a:r>
              <a:rPr lang="en-US" sz="1600" dirty="0">
                <a:solidFill>
                  <a:schemeClr val="bg1"/>
                </a:solidFill>
                <a:latin typeface="Arial"/>
                <a:cs typeface="Arial"/>
              </a:rPr>
              <a:t>Locke on Common Use</a:t>
            </a:r>
          </a:p>
        </p:txBody>
      </p:sp>
    </p:spTree>
    <p:extLst>
      <p:ext uri="{BB962C8B-B14F-4D97-AF65-F5344CB8AC3E}">
        <p14:creationId xmlns:p14="http://schemas.microsoft.com/office/powerpoint/2010/main" val="1536441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p:cNvSpPr txBox="1"/>
          <p:nvPr/>
        </p:nvSpPr>
        <p:spPr>
          <a:xfrm>
            <a:off x="259317" y="1175925"/>
            <a:ext cx="6348747" cy="1631216"/>
          </a:xfrm>
          <a:prstGeom prst="rect">
            <a:avLst/>
          </a:prstGeom>
          <a:noFill/>
        </p:spPr>
        <p:txBody>
          <a:bodyPr wrap="square" rtlCol="0">
            <a:spAutoFit/>
          </a:bodyPr>
          <a:lstStyle/>
          <a:p>
            <a:r>
              <a:rPr lang="en-US" sz="5000" b="1" dirty="0">
                <a:solidFill>
                  <a:schemeClr val="bg1"/>
                </a:solidFill>
                <a:latin typeface="Arial"/>
                <a:cs typeface="Arial Unicode MS"/>
              </a:rPr>
              <a:t>An Interpretative Problem</a:t>
            </a:r>
          </a:p>
        </p:txBody>
      </p:sp>
      <p:sp>
        <p:nvSpPr>
          <p:cNvPr id="7" name="TextBox 6"/>
          <p:cNvSpPr txBox="1"/>
          <p:nvPr/>
        </p:nvSpPr>
        <p:spPr>
          <a:xfrm>
            <a:off x="5700889" y="6377666"/>
            <a:ext cx="3189111" cy="338554"/>
          </a:xfrm>
          <a:prstGeom prst="rect">
            <a:avLst/>
          </a:prstGeom>
          <a:noFill/>
        </p:spPr>
        <p:txBody>
          <a:bodyPr wrap="square" rtlCol="0">
            <a:spAutoFit/>
          </a:bodyPr>
          <a:lstStyle/>
          <a:p>
            <a:pPr algn="r"/>
            <a:r>
              <a:rPr lang="en-US" sz="1600" dirty="0">
                <a:solidFill>
                  <a:schemeClr val="bg1"/>
                </a:solidFill>
                <a:latin typeface="Arial"/>
                <a:cs typeface="Arial"/>
              </a:rPr>
              <a:t>Locke on Common Use</a:t>
            </a:r>
          </a:p>
        </p:txBody>
      </p:sp>
    </p:spTree>
    <p:extLst>
      <p:ext uri="{BB962C8B-B14F-4D97-AF65-F5344CB8AC3E}">
        <p14:creationId xmlns:p14="http://schemas.microsoft.com/office/powerpoint/2010/main" val="4130071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7230" y="142607"/>
            <a:ext cx="8652769" cy="7155805"/>
          </a:xfrm>
          <a:prstGeom prst="rect">
            <a:avLst/>
          </a:prstGeom>
          <a:noFill/>
        </p:spPr>
        <p:txBody>
          <a:bodyPr wrap="square" rtlCol="0">
            <a:spAutoFit/>
          </a:bodyPr>
          <a:lstStyle/>
          <a:p>
            <a:pPr>
              <a:spcAft>
                <a:spcPts val="600"/>
              </a:spcAft>
            </a:pPr>
            <a:r>
              <a:rPr lang="en-US" sz="4800" b="1" dirty="0">
                <a:solidFill>
                  <a:srgbClr val="3B1B70"/>
                </a:solidFill>
                <a:latin typeface="Arial"/>
                <a:cs typeface="Arial Unicode MS"/>
              </a:rPr>
              <a:t>Lewis Caroll, </a:t>
            </a:r>
            <a:r>
              <a:rPr lang="en-US" sz="4800" b="1" i="1" dirty="0">
                <a:solidFill>
                  <a:srgbClr val="3B1B70"/>
                </a:solidFill>
                <a:latin typeface="Arial"/>
                <a:cs typeface="Arial Unicode MS"/>
              </a:rPr>
              <a:t>Through the Looking Glass</a:t>
            </a:r>
          </a:p>
          <a:p>
            <a:pPr marL="0" marR="0">
              <a:lnSpc>
                <a:spcPct val="115000"/>
              </a:lnSpc>
              <a:spcAft>
                <a:spcPts val="600"/>
              </a:spcAft>
              <a:buNone/>
            </a:pPr>
            <a:r>
              <a:rPr lang="en-US" sz="2000" kern="100" dirty="0">
                <a:solidFill>
                  <a:srgbClr val="807F83"/>
                </a:solidFill>
                <a:effectLst/>
                <a:latin typeface="Georgia" panose="02040502050405020303" pitchFamily="18" charset="0"/>
                <a:ea typeface="Aptos" panose="020B0004020202020204" pitchFamily="34" charset="0"/>
                <a:cs typeface="Times New Roman" panose="02020603050405020304" pitchFamily="18" charset="0"/>
              </a:rPr>
              <a:t>“There’s glory for you!”</a:t>
            </a:r>
          </a:p>
          <a:p>
            <a:pPr marL="0" marR="0">
              <a:lnSpc>
                <a:spcPct val="115000"/>
              </a:lnSpc>
              <a:spcAft>
                <a:spcPts val="600"/>
              </a:spcAft>
              <a:buNone/>
            </a:pPr>
            <a:r>
              <a:rPr lang="en-US" sz="2000" kern="100" dirty="0">
                <a:solidFill>
                  <a:srgbClr val="807F83"/>
                </a:solidFill>
                <a:effectLst/>
                <a:latin typeface="Georgia" panose="02040502050405020303" pitchFamily="18" charset="0"/>
                <a:ea typeface="Aptos" panose="020B0004020202020204" pitchFamily="34" charset="0"/>
                <a:cs typeface="Times New Roman" panose="02020603050405020304" pitchFamily="18" charset="0"/>
              </a:rPr>
              <a:t>“I don’t know what you mean by ‘glory,’” Alice said.</a:t>
            </a:r>
          </a:p>
          <a:p>
            <a:pPr marL="0" marR="0">
              <a:lnSpc>
                <a:spcPct val="115000"/>
              </a:lnSpc>
              <a:spcAft>
                <a:spcPts val="600"/>
              </a:spcAft>
              <a:buNone/>
            </a:pPr>
            <a:r>
              <a:rPr lang="en-US" sz="2000" kern="100" dirty="0" err="1">
                <a:solidFill>
                  <a:srgbClr val="807F83"/>
                </a:solidFill>
                <a:effectLst/>
                <a:latin typeface="Georgia" panose="02040502050405020303" pitchFamily="18" charset="0"/>
                <a:ea typeface="Aptos" panose="020B0004020202020204" pitchFamily="34" charset="0"/>
                <a:cs typeface="Times New Roman" panose="02020603050405020304" pitchFamily="18" charset="0"/>
              </a:rPr>
              <a:t>Humpty</a:t>
            </a:r>
            <a:r>
              <a:rPr lang="en-US" sz="2000" kern="100" dirty="0">
                <a:solidFill>
                  <a:srgbClr val="807F83"/>
                </a:solidFill>
                <a:effectLst/>
                <a:latin typeface="Georgia" panose="02040502050405020303" pitchFamily="18" charset="0"/>
                <a:ea typeface="Aptos" panose="020B0004020202020204" pitchFamily="34" charset="0"/>
                <a:cs typeface="Times New Roman" panose="02020603050405020304" pitchFamily="18" charset="0"/>
              </a:rPr>
              <a:t> Dumpty smiled contemptuously. “Of course you don’t—till I tell you. I meant ‘there’s a nice knock-down argument for you!’”</a:t>
            </a:r>
          </a:p>
          <a:p>
            <a:pPr marL="0" marR="0">
              <a:lnSpc>
                <a:spcPct val="115000"/>
              </a:lnSpc>
              <a:spcAft>
                <a:spcPts val="600"/>
              </a:spcAft>
              <a:buNone/>
            </a:pPr>
            <a:r>
              <a:rPr lang="en-US" sz="2000" kern="100" dirty="0">
                <a:solidFill>
                  <a:srgbClr val="807F83"/>
                </a:solidFill>
                <a:effectLst/>
                <a:latin typeface="Georgia" panose="02040502050405020303" pitchFamily="18" charset="0"/>
                <a:ea typeface="Aptos" panose="020B0004020202020204" pitchFamily="34" charset="0"/>
                <a:cs typeface="Times New Roman" panose="02020603050405020304" pitchFamily="18" charset="0"/>
              </a:rPr>
              <a:t>“But ‘glory’ doesn’t mean ‘a nice knock-down argument,’” Alice objected.</a:t>
            </a:r>
          </a:p>
          <a:p>
            <a:pPr marL="0" marR="0">
              <a:lnSpc>
                <a:spcPct val="115000"/>
              </a:lnSpc>
              <a:spcAft>
                <a:spcPts val="600"/>
              </a:spcAft>
              <a:buNone/>
            </a:pPr>
            <a:r>
              <a:rPr lang="en-US" sz="2000" kern="100" dirty="0">
                <a:solidFill>
                  <a:srgbClr val="807F83"/>
                </a:solidFill>
                <a:effectLst/>
                <a:latin typeface="Georgia" panose="02040502050405020303" pitchFamily="18" charset="0"/>
                <a:ea typeface="Aptos" panose="020B0004020202020204" pitchFamily="34" charset="0"/>
                <a:cs typeface="Times New Roman" panose="02020603050405020304" pitchFamily="18" charset="0"/>
              </a:rPr>
              <a:t>“When </a:t>
            </a:r>
            <a:r>
              <a:rPr lang="en-US" sz="2000" i="1" kern="100" dirty="0">
                <a:solidFill>
                  <a:srgbClr val="807F83"/>
                </a:solidFill>
                <a:effectLst/>
                <a:latin typeface="Georgia" panose="02040502050405020303" pitchFamily="18" charset="0"/>
                <a:ea typeface="Aptos" panose="020B0004020202020204" pitchFamily="34" charset="0"/>
                <a:cs typeface="Times New Roman" panose="02020603050405020304" pitchFamily="18" charset="0"/>
              </a:rPr>
              <a:t>I </a:t>
            </a:r>
            <a:r>
              <a:rPr lang="en-US" sz="2000" kern="100" dirty="0">
                <a:solidFill>
                  <a:srgbClr val="807F83"/>
                </a:solidFill>
                <a:effectLst/>
                <a:latin typeface="Georgia" panose="02040502050405020303" pitchFamily="18" charset="0"/>
                <a:ea typeface="Aptos" panose="020B0004020202020204" pitchFamily="34" charset="0"/>
                <a:cs typeface="Times New Roman" panose="02020603050405020304" pitchFamily="18" charset="0"/>
              </a:rPr>
              <a:t>use a word,” </a:t>
            </a:r>
            <a:r>
              <a:rPr lang="en-US" sz="2000" kern="100" dirty="0" err="1">
                <a:solidFill>
                  <a:srgbClr val="807F83"/>
                </a:solidFill>
                <a:effectLst/>
                <a:latin typeface="Georgia" panose="02040502050405020303" pitchFamily="18" charset="0"/>
                <a:ea typeface="Aptos" panose="020B0004020202020204" pitchFamily="34" charset="0"/>
                <a:cs typeface="Times New Roman" panose="02020603050405020304" pitchFamily="18" charset="0"/>
              </a:rPr>
              <a:t>Humpty</a:t>
            </a:r>
            <a:r>
              <a:rPr lang="en-US" sz="2000" kern="100" dirty="0">
                <a:solidFill>
                  <a:srgbClr val="807F83"/>
                </a:solidFill>
                <a:effectLst/>
                <a:latin typeface="Georgia" panose="02040502050405020303" pitchFamily="18" charset="0"/>
                <a:ea typeface="Aptos" panose="020B0004020202020204" pitchFamily="34" charset="0"/>
                <a:cs typeface="Times New Roman" panose="02020603050405020304" pitchFamily="18" charset="0"/>
              </a:rPr>
              <a:t> Dumpty said in a rather scornful tone, “it means just what I choose it to mean—neither more nor less.”</a:t>
            </a:r>
          </a:p>
          <a:p>
            <a:pPr marL="0" marR="0">
              <a:lnSpc>
                <a:spcPct val="115000"/>
              </a:lnSpc>
              <a:spcAft>
                <a:spcPts val="600"/>
              </a:spcAft>
              <a:buNone/>
            </a:pPr>
            <a:r>
              <a:rPr lang="en-US" sz="2000" kern="100" dirty="0">
                <a:solidFill>
                  <a:srgbClr val="807F83"/>
                </a:solidFill>
                <a:effectLst/>
                <a:latin typeface="Georgia" panose="02040502050405020303" pitchFamily="18" charset="0"/>
                <a:ea typeface="Aptos" panose="020B0004020202020204" pitchFamily="34" charset="0"/>
                <a:cs typeface="Times New Roman" panose="02020603050405020304" pitchFamily="18" charset="0"/>
              </a:rPr>
              <a:t>“The question is,” said Alice, “whether you </a:t>
            </a:r>
            <a:r>
              <a:rPr lang="en-US" sz="2000" i="1" kern="100" dirty="0">
                <a:solidFill>
                  <a:srgbClr val="807F83"/>
                </a:solidFill>
                <a:effectLst/>
                <a:latin typeface="Georgia" panose="02040502050405020303" pitchFamily="18" charset="0"/>
                <a:ea typeface="Aptos" panose="020B0004020202020204" pitchFamily="34" charset="0"/>
                <a:cs typeface="Times New Roman" panose="02020603050405020304" pitchFamily="18" charset="0"/>
              </a:rPr>
              <a:t>can</a:t>
            </a:r>
            <a:r>
              <a:rPr lang="en-US" sz="2000" kern="100" dirty="0">
                <a:solidFill>
                  <a:srgbClr val="807F83"/>
                </a:solidFill>
                <a:effectLst/>
                <a:latin typeface="Georgia" panose="02040502050405020303" pitchFamily="18" charset="0"/>
                <a:ea typeface="Aptos" panose="020B0004020202020204" pitchFamily="34" charset="0"/>
                <a:cs typeface="Times New Roman" panose="02020603050405020304" pitchFamily="18" charset="0"/>
              </a:rPr>
              <a:t> make words mean so many different things.”</a:t>
            </a:r>
          </a:p>
          <a:p>
            <a:pPr marL="0" marR="0">
              <a:lnSpc>
                <a:spcPct val="115000"/>
              </a:lnSpc>
              <a:spcAft>
                <a:spcPts val="600"/>
              </a:spcAft>
              <a:buNone/>
            </a:pPr>
            <a:r>
              <a:rPr lang="en-US" sz="2000" kern="100" dirty="0">
                <a:solidFill>
                  <a:srgbClr val="807F83"/>
                </a:solidFill>
                <a:effectLst/>
                <a:latin typeface="Georgia" panose="02040502050405020303" pitchFamily="18" charset="0"/>
                <a:ea typeface="Aptos" panose="020B0004020202020204" pitchFamily="34" charset="0"/>
                <a:cs typeface="Times New Roman" panose="02020603050405020304" pitchFamily="18" charset="0"/>
              </a:rPr>
              <a:t>“The question is,” said </a:t>
            </a:r>
            <a:r>
              <a:rPr lang="en-US" sz="2000" kern="100" dirty="0" err="1">
                <a:solidFill>
                  <a:srgbClr val="807F83"/>
                </a:solidFill>
                <a:effectLst/>
                <a:latin typeface="Georgia" panose="02040502050405020303" pitchFamily="18" charset="0"/>
                <a:ea typeface="Aptos" panose="020B0004020202020204" pitchFamily="34" charset="0"/>
                <a:cs typeface="Times New Roman" panose="02020603050405020304" pitchFamily="18" charset="0"/>
              </a:rPr>
              <a:t>Humpty</a:t>
            </a:r>
            <a:r>
              <a:rPr lang="en-US" sz="2000" kern="100" dirty="0">
                <a:solidFill>
                  <a:srgbClr val="807F83"/>
                </a:solidFill>
                <a:effectLst/>
                <a:latin typeface="Georgia" panose="02040502050405020303" pitchFamily="18" charset="0"/>
                <a:ea typeface="Aptos" panose="020B0004020202020204" pitchFamily="34" charset="0"/>
                <a:cs typeface="Times New Roman" panose="02020603050405020304" pitchFamily="18" charset="0"/>
              </a:rPr>
              <a:t> Dumpty, “which is to be master—that’s all.”</a:t>
            </a:r>
          </a:p>
          <a:p>
            <a:pPr marL="0" marR="0" indent="-457200" algn="r">
              <a:lnSpc>
                <a:spcPct val="115000"/>
              </a:lnSpc>
              <a:spcAft>
                <a:spcPts val="600"/>
              </a:spcAft>
              <a:buNone/>
            </a:pPr>
            <a:r>
              <a:rPr lang="en-US" sz="2000" kern="100" dirty="0">
                <a:solidFill>
                  <a:srgbClr val="807F83"/>
                </a:solidFill>
                <a:latin typeface="Georgia" panose="02040502050405020303" pitchFamily="18" charset="0"/>
                <a:ea typeface="Aptos" panose="020B0004020202020204" pitchFamily="34" charset="0"/>
                <a:cs typeface="Times New Roman" panose="02020603050405020304" pitchFamily="18" charset="0"/>
              </a:rPr>
              <a:t>[</a:t>
            </a:r>
            <a:r>
              <a:rPr lang="en-US" sz="2000" kern="100" dirty="0">
                <a:solidFill>
                  <a:srgbClr val="807F83"/>
                </a:solidFill>
                <a:effectLst/>
                <a:latin typeface="Georgia" panose="02040502050405020303" pitchFamily="18" charset="0"/>
                <a:ea typeface="Aptos" panose="020B0004020202020204" pitchFamily="34" charset="0"/>
                <a:cs typeface="Times New Roman" panose="02020603050405020304" pitchFamily="18" charset="0"/>
              </a:rPr>
              <a:t>Lewis Caroll, </a:t>
            </a:r>
            <a:r>
              <a:rPr lang="en-US" sz="2000" i="1" kern="100" dirty="0">
                <a:solidFill>
                  <a:srgbClr val="807F83"/>
                </a:solidFill>
                <a:effectLst/>
                <a:latin typeface="Georgia" panose="02040502050405020303" pitchFamily="18" charset="0"/>
                <a:ea typeface="Aptos" panose="020B0004020202020204" pitchFamily="34" charset="0"/>
                <a:cs typeface="Times New Roman" panose="02020603050405020304" pitchFamily="18" charset="0"/>
              </a:rPr>
              <a:t>Through the Looking-Glass</a:t>
            </a:r>
            <a:r>
              <a:rPr lang="en-US" sz="2000" kern="100" dirty="0">
                <a:solidFill>
                  <a:srgbClr val="807F83"/>
                </a:solidFill>
                <a:effectLst/>
                <a:latin typeface="Georgia" panose="02040502050405020303" pitchFamily="18" charset="0"/>
                <a:ea typeface="Aptos" panose="020B0004020202020204" pitchFamily="34" charset="0"/>
                <a:cs typeface="Times New Roman" panose="02020603050405020304" pitchFamily="18" charset="0"/>
              </a:rPr>
              <a:t>, Quote #1]</a:t>
            </a:r>
            <a:endParaRPr lang="en-US" sz="2800" dirty="0">
              <a:solidFill>
                <a:srgbClr val="807F83"/>
              </a:solidFill>
              <a:latin typeface="Arial"/>
              <a:cs typeface="Arial"/>
            </a:endParaRPr>
          </a:p>
          <a:p>
            <a:endParaRPr lang="en-US" sz="6000" b="1" dirty="0">
              <a:solidFill>
                <a:srgbClr val="807F83"/>
              </a:solidFill>
              <a:latin typeface="Arial"/>
              <a:cs typeface="Arial Unicode MS"/>
            </a:endParaRPr>
          </a:p>
        </p:txBody>
      </p:sp>
      <p:sp>
        <p:nvSpPr>
          <p:cNvPr id="7" name="TextBox 6"/>
          <p:cNvSpPr txBox="1"/>
          <p:nvPr/>
        </p:nvSpPr>
        <p:spPr>
          <a:xfrm>
            <a:off x="5700889" y="6377666"/>
            <a:ext cx="3189111" cy="338554"/>
          </a:xfrm>
          <a:prstGeom prst="rect">
            <a:avLst/>
          </a:prstGeom>
          <a:noFill/>
        </p:spPr>
        <p:txBody>
          <a:bodyPr wrap="square" rtlCol="0">
            <a:spAutoFit/>
          </a:bodyPr>
          <a:lstStyle/>
          <a:p>
            <a:pPr algn="r"/>
            <a:r>
              <a:rPr lang="en-US" sz="1600" dirty="0">
                <a:solidFill>
                  <a:schemeClr val="bg1"/>
                </a:solidFill>
                <a:latin typeface="Arial"/>
                <a:cs typeface="Arial"/>
              </a:rPr>
              <a:t>Locke on Common Use</a:t>
            </a:r>
          </a:p>
        </p:txBody>
      </p:sp>
    </p:spTree>
    <p:extLst>
      <p:ext uri="{BB962C8B-B14F-4D97-AF65-F5344CB8AC3E}">
        <p14:creationId xmlns:p14="http://schemas.microsoft.com/office/powerpoint/2010/main" val="3425814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48CF7-3A20-5EA3-6E6F-3775B5683EF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38973D4-67C0-792C-56A2-D07A8AA875F3}"/>
              </a:ext>
            </a:extLst>
          </p:cNvPr>
          <p:cNvSpPr txBox="1"/>
          <p:nvPr/>
        </p:nvSpPr>
        <p:spPr>
          <a:xfrm>
            <a:off x="237230" y="142607"/>
            <a:ext cx="8652769" cy="4447371"/>
          </a:xfrm>
          <a:prstGeom prst="rect">
            <a:avLst/>
          </a:prstGeom>
          <a:noFill/>
        </p:spPr>
        <p:txBody>
          <a:bodyPr wrap="square" rtlCol="0">
            <a:spAutoFit/>
          </a:bodyPr>
          <a:lstStyle/>
          <a:p>
            <a:pPr>
              <a:spcAft>
                <a:spcPts val="1200"/>
              </a:spcAft>
            </a:pPr>
            <a:r>
              <a:rPr lang="en-US" sz="4800" b="1" dirty="0">
                <a:solidFill>
                  <a:srgbClr val="3B1B70"/>
                </a:solidFill>
                <a:latin typeface="Arial"/>
                <a:cs typeface="Arial Unicode MS"/>
              </a:rPr>
              <a:t>The </a:t>
            </a:r>
            <a:r>
              <a:rPr lang="en-US" sz="4800" b="1" dirty="0" err="1">
                <a:solidFill>
                  <a:srgbClr val="3B1B70"/>
                </a:solidFill>
                <a:latin typeface="Arial"/>
                <a:cs typeface="Arial Unicode MS"/>
              </a:rPr>
              <a:t>Humpty</a:t>
            </a:r>
            <a:r>
              <a:rPr lang="en-US" sz="4800" b="1" dirty="0">
                <a:solidFill>
                  <a:srgbClr val="3B1B70"/>
                </a:solidFill>
                <a:latin typeface="Arial"/>
                <a:cs typeface="Arial Unicode MS"/>
              </a:rPr>
              <a:t> Dumpty Principle (HDP)</a:t>
            </a:r>
          </a:p>
          <a:p>
            <a:pPr marL="231775" indent="-231775">
              <a:spcAft>
                <a:spcPts val="600"/>
              </a:spcAft>
              <a:buSzPct val="75000"/>
              <a:buFont typeface="Arial"/>
              <a:buChar char="•"/>
            </a:pPr>
            <a:r>
              <a:rPr lang="en-US" sz="2800" dirty="0">
                <a:solidFill>
                  <a:srgbClr val="807F83"/>
                </a:solidFill>
                <a:latin typeface="Arial"/>
                <a:cs typeface="Arial"/>
              </a:rPr>
              <a:t>HDP =</a:t>
            </a:r>
            <a:r>
              <a:rPr lang="en-US" sz="2800" dirty="0" err="1">
                <a:solidFill>
                  <a:srgbClr val="807F83"/>
                </a:solidFill>
                <a:latin typeface="Arial"/>
                <a:cs typeface="Arial"/>
              </a:rPr>
              <a:t>df</a:t>
            </a:r>
            <a:r>
              <a:rPr lang="en-US" sz="2800" dirty="0">
                <a:solidFill>
                  <a:srgbClr val="807F83"/>
                </a:solidFill>
                <a:latin typeface="Arial"/>
                <a:cs typeface="Arial"/>
              </a:rPr>
              <a:t> Absolute semantic authority is invested in speakers.</a:t>
            </a:r>
          </a:p>
          <a:p>
            <a:pPr marL="685800" indent="-685800">
              <a:buFont typeface="Arial"/>
              <a:buChar char="•"/>
            </a:pPr>
            <a:endParaRPr lang="en-US" sz="2800" dirty="0">
              <a:solidFill>
                <a:srgbClr val="807F83"/>
              </a:solidFill>
              <a:latin typeface="Arial"/>
              <a:cs typeface="Arial"/>
            </a:endParaRPr>
          </a:p>
          <a:p>
            <a:pPr marL="685800" indent="-685800">
              <a:buFont typeface="Arial"/>
              <a:buChar char="•"/>
            </a:pPr>
            <a:endParaRPr lang="en-US" sz="2800" dirty="0">
              <a:solidFill>
                <a:srgbClr val="807F83"/>
              </a:solidFill>
              <a:latin typeface="Arial"/>
              <a:cs typeface="Arial"/>
            </a:endParaRPr>
          </a:p>
          <a:p>
            <a:endParaRPr lang="en-US" sz="6000" b="1" dirty="0">
              <a:solidFill>
                <a:srgbClr val="807F83"/>
              </a:solidFill>
              <a:latin typeface="Arial"/>
              <a:cs typeface="Arial Unicode MS"/>
            </a:endParaRPr>
          </a:p>
        </p:txBody>
      </p:sp>
      <p:sp>
        <p:nvSpPr>
          <p:cNvPr id="7" name="TextBox 6">
            <a:extLst>
              <a:ext uri="{FF2B5EF4-FFF2-40B4-BE49-F238E27FC236}">
                <a16:creationId xmlns:a16="http://schemas.microsoft.com/office/drawing/2014/main" id="{991A0CF4-3916-172B-1911-97DF6CDC33D9}"/>
              </a:ext>
            </a:extLst>
          </p:cNvPr>
          <p:cNvSpPr txBox="1"/>
          <p:nvPr/>
        </p:nvSpPr>
        <p:spPr>
          <a:xfrm>
            <a:off x="5700889" y="6377666"/>
            <a:ext cx="3189111" cy="338554"/>
          </a:xfrm>
          <a:prstGeom prst="rect">
            <a:avLst/>
          </a:prstGeom>
          <a:noFill/>
        </p:spPr>
        <p:txBody>
          <a:bodyPr wrap="square" rtlCol="0">
            <a:spAutoFit/>
          </a:bodyPr>
          <a:lstStyle/>
          <a:p>
            <a:pPr algn="r"/>
            <a:r>
              <a:rPr lang="en-US" sz="1600" dirty="0">
                <a:solidFill>
                  <a:schemeClr val="bg1"/>
                </a:solidFill>
                <a:latin typeface="Arial"/>
                <a:cs typeface="Arial"/>
              </a:rPr>
              <a:t>Locke on Common Use</a:t>
            </a:r>
          </a:p>
        </p:txBody>
      </p:sp>
    </p:spTree>
    <p:extLst>
      <p:ext uri="{BB962C8B-B14F-4D97-AF65-F5344CB8AC3E}">
        <p14:creationId xmlns:p14="http://schemas.microsoft.com/office/powerpoint/2010/main" val="399514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18D205-3E7F-A96B-C8A9-A804B5C3C3E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C869105-80FE-65B1-5026-3506D22EA485}"/>
              </a:ext>
            </a:extLst>
          </p:cNvPr>
          <p:cNvSpPr txBox="1"/>
          <p:nvPr/>
        </p:nvSpPr>
        <p:spPr>
          <a:xfrm>
            <a:off x="237230" y="142607"/>
            <a:ext cx="8652769" cy="3524042"/>
          </a:xfrm>
          <a:prstGeom prst="rect">
            <a:avLst/>
          </a:prstGeom>
          <a:noFill/>
        </p:spPr>
        <p:txBody>
          <a:bodyPr wrap="square" rtlCol="0">
            <a:spAutoFit/>
          </a:bodyPr>
          <a:lstStyle/>
          <a:p>
            <a:pPr>
              <a:spcAft>
                <a:spcPts val="1200"/>
              </a:spcAft>
            </a:pPr>
            <a:r>
              <a:rPr lang="en-US" sz="4800" b="1" dirty="0">
                <a:solidFill>
                  <a:srgbClr val="3B1B70"/>
                </a:solidFill>
                <a:latin typeface="Arial"/>
                <a:cs typeface="Arial Unicode MS"/>
              </a:rPr>
              <a:t>Locke’s Main Semantic Thesis</a:t>
            </a:r>
          </a:p>
          <a:p>
            <a:pPr>
              <a:spcAft>
                <a:spcPts val="600"/>
              </a:spcAft>
              <a:buSzPct val="75000"/>
            </a:pPr>
            <a:r>
              <a:rPr lang="en-US" sz="2800" i="1" dirty="0">
                <a:solidFill>
                  <a:srgbClr val="807F83"/>
                </a:solidFill>
                <a:latin typeface="Arial"/>
                <a:cs typeface="Arial"/>
              </a:rPr>
              <a:t>Words in their primary or immediate Signification, stand for nothing, but the </a:t>
            </a:r>
            <a:r>
              <a:rPr lang="en-US" sz="2800" dirty="0">
                <a:solidFill>
                  <a:srgbClr val="807F83"/>
                </a:solidFill>
                <a:latin typeface="Arial"/>
                <a:cs typeface="Arial"/>
              </a:rPr>
              <a:t>Ideas </a:t>
            </a:r>
            <a:r>
              <a:rPr lang="en-US" sz="2800" i="1" dirty="0">
                <a:solidFill>
                  <a:srgbClr val="807F83"/>
                </a:solidFill>
                <a:latin typeface="Arial"/>
                <a:cs typeface="Arial"/>
              </a:rPr>
              <a:t>in the Mind of him that uses them.</a:t>
            </a:r>
          </a:p>
          <a:p>
            <a:pPr algn="r">
              <a:spcAft>
                <a:spcPts val="600"/>
              </a:spcAft>
              <a:buSzPct val="75000"/>
            </a:pPr>
            <a:r>
              <a:rPr lang="en-US" sz="2800" dirty="0">
                <a:solidFill>
                  <a:srgbClr val="807F83"/>
                </a:solidFill>
                <a:latin typeface="Arial"/>
                <a:cs typeface="Arial"/>
              </a:rPr>
              <a:t>[Locke, </a:t>
            </a:r>
            <a:r>
              <a:rPr lang="en-US" sz="2800" i="1" dirty="0">
                <a:solidFill>
                  <a:srgbClr val="807F83"/>
                </a:solidFill>
                <a:latin typeface="Arial"/>
                <a:cs typeface="Arial"/>
              </a:rPr>
              <a:t>Essay</a:t>
            </a:r>
            <a:r>
              <a:rPr lang="en-US" sz="2800" dirty="0">
                <a:solidFill>
                  <a:srgbClr val="807F83"/>
                </a:solidFill>
                <a:latin typeface="Arial"/>
                <a:cs typeface="Arial"/>
              </a:rPr>
              <a:t> 3.2.2, Quote #2]</a:t>
            </a:r>
          </a:p>
        </p:txBody>
      </p:sp>
      <p:sp>
        <p:nvSpPr>
          <p:cNvPr id="7" name="TextBox 6">
            <a:extLst>
              <a:ext uri="{FF2B5EF4-FFF2-40B4-BE49-F238E27FC236}">
                <a16:creationId xmlns:a16="http://schemas.microsoft.com/office/drawing/2014/main" id="{C5FA9811-AC44-83F4-F20D-A9A8C5659547}"/>
              </a:ext>
            </a:extLst>
          </p:cNvPr>
          <p:cNvSpPr txBox="1"/>
          <p:nvPr/>
        </p:nvSpPr>
        <p:spPr>
          <a:xfrm>
            <a:off x="5700889" y="6377666"/>
            <a:ext cx="3189111" cy="338554"/>
          </a:xfrm>
          <a:prstGeom prst="rect">
            <a:avLst/>
          </a:prstGeom>
          <a:noFill/>
        </p:spPr>
        <p:txBody>
          <a:bodyPr wrap="square" rtlCol="0">
            <a:spAutoFit/>
          </a:bodyPr>
          <a:lstStyle/>
          <a:p>
            <a:pPr algn="r"/>
            <a:r>
              <a:rPr lang="en-US" sz="1600" dirty="0">
                <a:solidFill>
                  <a:schemeClr val="bg1"/>
                </a:solidFill>
                <a:latin typeface="Arial"/>
                <a:cs typeface="Arial"/>
              </a:rPr>
              <a:t>Locke on Common Use</a:t>
            </a:r>
          </a:p>
        </p:txBody>
      </p:sp>
    </p:spTree>
    <p:extLst>
      <p:ext uri="{BB962C8B-B14F-4D97-AF65-F5344CB8AC3E}">
        <p14:creationId xmlns:p14="http://schemas.microsoft.com/office/powerpoint/2010/main" val="822650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6E92DC-1C01-A688-3073-2BB7772C18F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2775FEF-0A10-8EDD-AE34-CE2BCCDDDD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a:extLst>
              <a:ext uri="{FF2B5EF4-FFF2-40B4-BE49-F238E27FC236}">
                <a16:creationId xmlns:a16="http://schemas.microsoft.com/office/drawing/2014/main" id="{A315F1E9-E72D-B9B4-385D-C24DB5A638EA}"/>
              </a:ext>
            </a:extLst>
          </p:cNvPr>
          <p:cNvSpPr txBox="1"/>
          <p:nvPr/>
        </p:nvSpPr>
        <p:spPr>
          <a:xfrm>
            <a:off x="259317" y="1175925"/>
            <a:ext cx="7251826" cy="2400657"/>
          </a:xfrm>
          <a:prstGeom prst="rect">
            <a:avLst/>
          </a:prstGeom>
          <a:noFill/>
        </p:spPr>
        <p:txBody>
          <a:bodyPr wrap="square" rtlCol="0">
            <a:spAutoFit/>
          </a:bodyPr>
          <a:lstStyle/>
          <a:p>
            <a:r>
              <a:rPr lang="en-US" sz="5000" b="1" dirty="0">
                <a:solidFill>
                  <a:schemeClr val="bg1"/>
                </a:solidFill>
                <a:latin typeface="Arial"/>
                <a:cs typeface="Arial Unicode MS"/>
              </a:rPr>
              <a:t>Common Use: An Alternative Principle for Semantic Authority</a:t>
            </a:r>
          </a:p>
        </p:txBody>
      </p:sp>
      <p:sp>
        <p:nvSpPr>
          <p:cNvPr id="7" name="TextBox 6">
            <a:extLst>
              <a:ext uri="{FF2B5EF4-FFF2-40B4-BE49-F238E27FC236}">
                <a16:creationId xmlns:a16="http://schemas.microsoft.com/office/drawing/2014/main" id="{61821B1C-0C51-9876-AC9C-0676248F806F}"/>
              </a:ext>
            </a:extLst>
          </p:cNvPr>
          <p:cNvSpPr txBox="1"/>
          <p:nvPr/>
        </p:nvSpPr>
        <p:spPr>
          <a:xfrm>
            <a:off x="5700889" y="6377666"/>
            <a:ext cx="3189111" cy="338554"/>
          </a:xfrm>
          <a:prstGeom prst="rect">
            <a:avLst/>
          </a:prstGeom>
          <a:noFill/>
        </p:spPr>
        <p:txBody>
          <a:bodyPr wrap="square" rtlCol="0">
            <a:spAutoFit/>
          </a:bodyPr>
          <a:lstStyle/>
          <a:p>
            <a:pPr algn="r"/>
            <a:r>
              <a:rPr lang="en-US" sz="1600" dirty="0">
                <a:solidFill>
                  <a:schemeClr val="bg1"/>
                </a:solidFill>
                <a:latin typeface="Arial"/>
                <a:cs typeface="Arial"/>
              </a:rPr>
              <a:t>Locke on Common Use</a:t>
            </a:r>
          </a:p>
        </p:txBody>
      </p:sp>
    </p:spTree>
    <p:extLst>
      <p:ext uri="{BB962C8B-B14F-4D97-AF65-F5344CB8AC3E}">
        <p14:creationId xmlns:p14="http://schemas.microsoft.com/office/powerpoint/2010/main" val="3027406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7F100-45DF-CD7B-E12C-F652BBAED2D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3BF3847-6A9E-CA87-3F72-32A58A848B24}"/>
              </a:ext>
            </a:extLst>
          </p:cNvPr>
          <p:cNvSpPr txBox="1"/>
          <p:nvPr/>
        </p:nvSpPr>
        <p:spPr>
          <a:xfrm>
            <a:off x="237230" y="142607"/>
            <a:ext cx="8652769" cy="2277547"/>
          </a:xfrm>
          <a:prstGeom prst="rect">
            <a:avLst/>
          </a:prstGeom>
          <a:noFill/>
        </p:spPr>
        <p:txBody>
          <a:bodyPr wrap="square" rtlCol="0">
            <a:spAutoFit/>
          </a:bodyPr>
          <a:lstStyle/>
          <a:p>
            <a:pPr>
              <a:spcAft>
                <a:spcPts val="1200"/>
              </a:spcAft>
            </a:pPr>
            <a:r>
              <a:rPr lang="en-US" sz="4800" b="1" dirty="0">
                <a:solidFill>
                  <a:srgbClr val="3B1B70"/>
                </a:solidFill>
                <a:latin typeface="Arial"/>
                <a:cs typeface="Arial Unicode MS"/>
              </a:rPr>
              <a:t>Common Use</a:t>
            </a:r>
          </a:p>
          <a:p>
            <a:r>
              <a:rPr lang="en-US" sz="2800" dirty="0">
                <a:solidFill>
                  <a:srgbClr val="807F83"/>
                </a:solidFill>
                <a:latin typeface="Arial"/>
                <a:cs typeface="Arial"/>
              </a:rPr>
              <a:t>common use, by a tacit Consent appropriates certain Sounds to certain Ideas in all Languages </a:t>
            </a:r>
          </a:p>
          <a:p>
            <a:pPr algn="r"/>
            <a:r>
              <a:rPr lang="en-US" sz="2800" dirty="0">
                <a:solidFill>
                  <a:srgbClr val="807F83"/>
                </a:solidFill>
                <a:latin typeface="Arial"/>
                <a:cs typeface="Arial"/>
              </a:rPr>
              <a:t>[Locke, Essay 3.2.8, Quote #3</a:t>
            </a:r>
            <a:r>
              <a:rPr lang="en-US" sz="2400" dirty="0">
                <a:solidFill>
                  <a:srgbClr val="807F83"/>
                </a:solidFill>
                <a:latin typeface="Arial"/>
                <a:cs typeface="Arial"/>
              </a:rPr>
              <a:t>]</a:t>
            </a:r>
          </a:p>
        </p:txBody>
      </p:sp>
      <p:sp>
        <p:nvSpPr>
          <p:cNvPr id="7" name="TextBox 6">
            <a:extLst>
              <a:ext uri="{FF2B5EF4-FFF2-40B4-BE49-F238E27FC236}">
                <a16:creationId xmlns:a16="http://schemas.microsoft.com/office/drawing/2014/main" id="{FFC5BA26-4AE8-4C89-46B3-9289A2397E7C}"/>
              </a:ext>
            </a:extLst>
          </p:cNvPr>
          <p:cNvSpPr txBox="1"/>
          <p:nvPr/>
        </p:nvSpPr>
        <p:spPr>
          <a:xfrm>
            <a:off x="5700889" y="6377666"/>
            <a:ext cx="3189111" cy="338554"/>
          </a:xfrm>
          <a:prstGeom prst="rect">
            <a:avLst/>
          </a:prstGeom>
          <a:noFill/>
        </p:spPr>
        <p:txBody>
          <a:bodyPr wrap="square" rtlCol="0">
            <a:spAutoFit/>
          </a:bodyPr>
          <a:lstStyle/>
          <a:p>
            <a:pPr algn="r"/>
            <a:r>
              <a:rPr lang="en-US" sz="1600" dirty="0">
                <a:solidFill>
                  <a:schemeClr val="bg1"/>
                </a:solidFill>
                <a:latin typeface="Arial"/>
                <a:cs typeface="Arial"/>
              </a:rPr>
              <a:t>Locke on Common Use</a:t>
            </a:r>
          </a:p>
        </p:txBody>
      </p:sp>
    </p:spTree>
    <p:extLst>
      <p:ext uri="{BB962C8B-B14F-4D97-AF65-F5344CB8AC3E}">
        <p14:creationId xmlns:p14="http://schemas.microsoft.com/office/powerpoint/2010/main" val="1041581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2D0902-D713-9AA1-EFF9-5B61F3C5B1C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41D81EE-3E0E-AB15-066C-5566301FE8C8}"/>
              </a:ext>
            </a:extLst>
          </p:cNvPr>
          <p:cNvSpPr txBox="1"/>
          <p:nvPr/>
        </p:nvSpPr>
        <p:spPr>
          <a:xfrm>
            <a:off x="237230" y="142607"/>
            <a:ext cx="8652769" cy="5955476"/>
          </a:xfrm>
          <a:prstGeom prst="rect">
            <a:avLst/>
          </a:prstGeom>
          <a:noFill/>
        </p:spPr>
        <p:txBody>
          <a:bodyPr wrap="square" rtlCol="0">
            <a:spAutoFit/>
          </a:bodyPr>
          <a:lstStyle/>
          <a:p>
            <a:pPr>
              <a:spcAft>
                <a:spcPts val="600"/>
              </a:spcAft>
            </a:pPr>
            <a:r>
              <a:rPr lang="en-US" sz="4800" b="1" dirty="0">
                <a:solidFill>
                  <a:srgbClr val="3B1B70"/>
                </a:solidFill>
                <a:latin typeface="Arial"/>
                <a:cs typeface="Arial Unicode MS"/>
              </a:rPr>
              <a:t>Common Use as Normative</a:t>
            </a:r>
          </a:p>
          <a:p>
            <a:pPr>
              <a:buSzPct val="75000"/>
            </a:pPr>
            <a:r>
              <a:rPr lang="en-US" sz="2800" dirty="0">
                <a:solidFill>
                  <a:srgbClr val="807F83"/>
                </a:solidFill>
                <a:latin typeface="Arial"/>
                <a:cs typeface="Arial"/>
              </a:rPr>
              <a:t>He that applies his Names to Ideas different from their common use, wants Propriety in his Language and speaks Gibberish. </a:t>
            </a:r>
          </a:p>
          <a:p>
            <a:pPr algn="r">
              <a:buSzPct val="75000"/>
            </a:pPr>
            <a:r>
              <a:rPr lang="en-US" sz="2800" dirty="0">
                <a:solidFill>
                  <a:srgbClr val="807F83"/>
                </a:solidFill>
                <a:latin typeface="Arial"/>
                <a:cs typeface="Arial"/>
              </a:rPr>
              <a:t>[Locke, Essay 3.10.31, Quote #4]</a:t>
            </a:r>
          </a:p>
          <a:p>
            <a:pPr>
              <a:spcBef>
                <a:spcPts val="2400"/>
              </a:spcBef>
              <a:buSzPct val="75000"/>
            </a:pPr>
            <a:r>
              <a:rPr lang="en-US" sz="2800" dirty="0">
                <a:solidFill>
                  <a:srgbClr val="807F83"/>
                </a:solidFill>
                <a:latin typeface="Arial"/>
                <a:cs typeface="Arial"/>
              </a:rPr>
              <a:t>First, when a man makes use of the name of any simple idea, which he perceives is not understood, or is in danger to be mistaken, he is obliged by the laws of ingenuity, and the end of speech, to declare his meaning, and make known what idea he makes it stand for. </a:t>
            </a:r>
          </a:p>
          <a:p>
            <a:pPr algn="r">
              <a:buSzPct val="75000"/>
            </a:pPr>
            <a:r>
              <a:rPr lang="en-US" sz="2800" dirty="0">
                <a:solidFill>
                  <a:srgbClr val="807F83"/>
                </a:solidFill>
                <a:latin typeface="Arial"/>
                <a:cs typeface="Arial"/>
              </a:rPr>
              <a:t>[Locke, Essay 3.11.14, Quote #5]</a:t>
            </a:r>
          </a:p>
        </p:txBody>
      </p:sp>
      <p:sp>
        <p:nvSpPr>
          <p:cNvPr id="7" name="TextBox 6">
            <a:extLst>
              <a:ext uri="{FF2B5EF4-FFF2-40B4-BE49-F238E27FC236}">
                <a16:creationId xmlns:a16="http://schemas.microsoft.com/office/drawing/2014/main" id="{267A7D22-6E86-732B-B0DB-3B080AAAB480}"/>
              </a:ext>
            </a:extLst>
          </p:cNvPr>
          <p:cNvSpPr txBox="1"/>
          <p:nvPr/>
        </p:nvSpPr>
        <p:spPr>
          <a:xfrm>
            <a:off x="5700889" y="6377666"/>
            <a:ext cx="3189111" cy="338554"/>
          </a:xfrm>
          <a:prstGeom prst="rect">
            <a:avLst/>
          </a:prstGeom>
          <a:noFill/>
        </p:spPr>
        <p:txBody>
          <a:bodyPr wrap="square" rtlCol="0">
            <a:spAutoFit/>
          </a:bodyPr>
          <a:lstStyle/>
          <a:p>
            <a:pPr algn="r"/>
            <a:r>
              <a:rPr lang="en-US" sz="1600" dirty="0">
                <a:solidFill>
                  <a:schemeClr val="bg1"/>
                </a:solidFill>
                <a:latin typeface="Arial"/>
                <a:cs typeface="Arial"/>
              </a:rPr>
              <a:t>Locke on Common Use</a:t>
            </a:r>
          </a:p>
        </p:txBody>
      </p:sp>
    </p:spTree>
    <p:extLst>
      <p:ext uri="{BB962C8B-B14F-4D97-AF65-F5344CB8AC3E}">
        <p14:creationId xmlns:p14="http://schemas.microsoft.com/office/powerpoint/2010/main" val="3332404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ABADA-D0E3-2CBB-79F1-EB6BF62C8C0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4BE0D9F3-3349-65F6-336E-77584C812A7A}"/>
              </a:ext>
            </a:extLst>
          </p:cNvPr>
          <p:cNvSpPr txBox="1"/>
          <p:nvPr/>
        </p:nvSpPr>
        <p:spPr>
          <a:xfrm>
            <a:off x="237230" y="142607"/>
            <a:ext cx="8652769" cy="5293757"/>
          </a:xfrm>
          <a:prstGeom prst="rect">
            <a:avLst/>
          </a:prstGeom>
          <a:noFill/>
        </p:spPr>
        <p:txBody>
          <a:bodyPr wrap="square" rtlCol="0">
            <a:spAutoFit/>
          </a:bodyPr>
          <a:lstStyle/>
          <a:p>
            <a:pPr>
              <a:spcAft>
                <a:spcPts val="600"/>
              </a:spcAft>
            </a:pPr>
            <a:r>
              <a:rPr lang="en-US" sz="4800" b="1" dirty="0">
                <a:solidFill>
                  <a:srgbClr val="3B1B70"/>
                </a:solidFill>
                <a:latin typeface="Arial"/>
                <a:cs typeface="Arial Unicode MS"/>
              </a:rPr>
              <a:t>Common Use as Normative</a:t>
            </a:r>
          </a:p>
          <a:p>
            <a:pPr>
              <a:spcAft>
                <a:spcPts val="600"/>
              </a:spcAft>
              <a:buSzPct val="75000"/>
            </a:pPr>
            <a:r>
              <a:rPr lang="en-US" sz="2800" dirty="0">
                <a:solidFill>
                  <a:srgbClr val="807F83"/>
                </a:solidFill>
                <a:latin typeface="Arial"/>
                <a:cs typeface="Arial"/>
              </a:rPr>
              <a:t>there is another society which is that of ordinary Conversation which since it cannot be kept up without </a:t>
            </a:r>
            <a:r>
              <a:rPr lang="en-US" sz="2800" dirty="0" err="1">
                <a:solidFill>
                  <a:srgbClr val="807F83"/>
                </a:solidFill>
                <a:latin typeface="Arial"/>
                <a:cs typeface="Arial"/>
              </a:rPr>
              <a:t>certaine</a:t>
            </a:r>
            <a:r>
              <a:rPr lang="en-US" sz="2800" dirty="0">
                <a:solidFill>
                  <a:srgbClr val="807F83"/>
                </a:solidFill>
                <a:latin typeface="Arial"/>
                <a:cs typeface="Arial"/>
              </a:rPr>
              <a:t> rules that which establishes them there is tacit consent and approbation &amp; that which </a:t>
            </a:r>
            <a:r>
              <a:rPr lang="en-US" sz="2800" dirty="0" err="1">
                <a:solidFill>
                  <a:srgbClr val="807F83"/>
                </a:solidFill>
                <a:latin typeface="Arial"/>
                <a:cs typeface="Arial"/>
              </a:rPr>
              <a:t>inforces</a:t>
            </a:r>
            <a:r>
              <a:rPr lang="en-US" sz="2800" dirty="0">
                <a:solidFill>
                  <a:srgbClr val="807F83"/>
                </a:solidFill>
                <a:latin typeface="Arial"/>
                <a:cs typeface="Arial"/>
              </a:rPr>
              <a:t> their observation is that power which men will hardly be </a:t>
            </a:r>
            <a:r>
              <a:rPr lang="en-US" sz="2800" dirty="0" err="1">
                <a:solidFill>
                  <a:srgbClr val="807F83"/>
                </a:solidFill>
                <a:latin typeface="Arial"/>
                <a:cs typeface="Arial"/>
              </a:rPr>
              <a:t>perswaded</a:t>
            </a:r>
            <a:r>
              <a:rPr lang="en-US" sz="2800" dirty="0">
                <a:solidFill>
                  <a:srgbClr val="807F83"/>
                </a:solidFill>
                <a:latin typeface="Arial"/>
                <a:cs typeface="Arial"/>
              </a:rPr>
              <a:t> to part with of judging and </a:t>
            </a:r>
            <a:r>
              <a:rPr lang="en-US" sz="2800" dirty="0" err="1">
                <a:solidFill>
                  <a:srgbClr val="807F83"/>
                </a:solidFill>
                <a:latin typeface="Arial"/>
                <a:cs typeface="Arial"/>
              </a:rPr>
              <a:t>censureing</a:t>
            </a:r>
            <a:r>
              <a:rPr lang="en-US" sz="2800" dirty="0">
                <a:solidFill>
                  <a:srgbClr val="807F83"/>
                </a:solidFill>
                <a:latin typeface="Arial"/>
                <a:cs typeface="Arial"/>
              </a:rPr>
              <a:t> </a:t>
            </a:r>
            <a:r>
              <a:rPr lang="en-US" sz="2800" dirty="0" err="1">
                <a:solidFill>
                  <a:srgbClr val="807F83"/>
                </a:solidFill>
                <a:latin typeface="Arial"/>
                <a:cs typeface="Arial"/>
              </a:rPr>
              <a:t>soe</a:t>
            </a:r>
            <a:r>
              <a:rPr lang="en-US" sz="2800" dirty="0">
                <a:solidFill>
                  <a:srgbClr val="807F83"/>
                </a:solidFill>
                <a:latin typeface="Arial"/>
                <a:cs typeface="Arial"/>
              </a:rPr>
              <a:t> that the reward and punishment that </a:t>
            </a:r>
            <a:r>
              <a:rPr lang="en-US" sz="2800" dirty="0" err="1">
                <a:solidFill>
                  <a:srgbClr val="807F83"/>
                </a:solidFill>
                <a:latin typeface="Arial"/>
                <a:cs typeface="Arial"/>
              </a:rPr>
              <a:t>inforces</a:t>
            </a:r>
            <a:r>
              <a:rPr lang="en-US" sz="2800" dirty="0">
                <a:solidFill>
                  <a:srgbClr val="807F83"/>
                </a:solidFill>
                <a:latin typeface="Arial"/>
                <a:cs typeface="Arial"/>
              </a:rPr>
              <a:t> the observation of this sort of laws is </a:t>
            </a:r>
            <a:r>
              <a:rPr lang="en-US" sz="2800" dirty="0" err="1">
                <a:solidFill>
                  <a:srgbClr val="807F83"/>
                </a:solidFill>
                <a:latin typeface="Arial"/>
                <a:cs typeface="Arial"/>
              </a:rPr>
              <a:t>laus</a:t>
            </a:r>
            <a:r>
              <a:rPr lang="en-US" sz="2800" dirty="0">
                <a:solidFill>
                  <a:srgbClr val="807F83"/>
                </a:solidFill>
                <a:latin typeface="Arial"/>
                <a:cs typeface="Arial"/>
              </a:rPr>
              <a:t> et </a:t>
            </a:r>
            <a:r>
              <a:rPr lang="en-US" sz="2800" dirty="0" err="1">
                <a:solidFill>
                  <a:srgbClr val="807F83"/>
                </a:solidFill>
                <a:latin typeface="Arial"/>
                <a:cs typeface="Arial"/>
              </a:rPr>
              <a:t>viruperium</a:t>
            </a:r>
            <a:r>
              <a:rPr lang="en-US" sz="2800" dirty="0">
                <a:solidFill>
                  <a:srgbClr val="807F83"/>
                </a:solidFill>
                <a:latin typeface="Arial"/>
                <a:cs typeface="Arial"/>
              </a:rPr>
              <a:t> reputation or disgrace. </a:t>
            </a:r>
          </a:p>
          <a:p>
            <a:pPr algn="r">
              <a:spcAft>
                <a:spcPts val="600"/>
              </a:spcAft>
              <a:buSzPct val="75000"/>
            </a:pPr>
            <a:r>
              <a:rPr lang="en-US" sz="2800" dirty="0">
                <a:solidFill>
                  <a:srgbClr val="807F83"/>
                </a:solidFill>
                <a:latin typeface="Arial"/>
                <a:cs typeface="Arial"/>
              </a:rPr>
              <a:t>[Locke, Draft C, 2.31.18, </a:t>
            </a:r>
            <a:r>
              <a:rPr lang="en-US" sz="2800" i="1" dirty="0">
                <a:solidFill>
                  <a:srgbClr val="807F83"/>
                </a:solidFill>
                <a:latin typeface="Arial"/>
                <a:cs typeface="Arial"/>
              </a:rPr>
              <a:t>cf. Essay </a:t>
            </a:r>
            <a:r>
              <a:rPr lang="en-US" sz="2800" dirty="0">
                <a:solidFill>
                  <a:srgbClr val="807F83"/>
                </a:solidFill>
                <a:latin typeface="Arial"/>
                <a:cs typeface="Arial"/>
              </a:rPr>
              <a:t>2.28.10, Quote #6]</a:t>
            </a:r>
          </a:p>
        </p:txBody>
      </p:sp>
      <p:sp>
        <p:nvSpPr>
          <p:cNvPr id="7" name="TextBox 6">
            <a:extLst>
              <a:ext uri="{FF2B5EF4-FFF2-40B4-BE49-F238E27FC236}">
                <a16:creationId xmlns:a16="http://schemas.microsoft.com/office/drawing/2014/main" id="{4654FE94-199F-4BCB-F661-0ADE5F7A2F2C}"/>
              </a:ext>
            </a:extLst>
          </p:cNvPr>
          <p:cNvSpPr txBox="1"/>
          <p:nvPr/>
        </p:nvSpPr>
        <p:spPr>
          <a:xfrm>
            <a:off x="5700889" y="6377666"/>
            <a:ext cx="3189111" cy="338554"/>
          </a:xfrm>
          <a:prstGeom prst="rect">
            <a:avLst/>
          </a:prstGeom>
          <a:noFill/>
        </p:spPr>
        <p:txBody>
          <a:bodyPr wrap="square" rtlCol="0">
            <a:spAutoFit/>
          </a:bodyPr>
          <a:lstStyle/>
          <a:p>
            <a:pPr algn="r"/>
            <a:r>
              <a:rPr lang="en-US" sz="1600" dirty="0">
                <a:solidFill>
                  <a:schemeClr val="bg1"/>
                </a:solidFill>
                <a:latin typeface="Arial"/>
                <a:cs typeface="Arial"/>
              </a:rPr>
              <a:t>Locke on Common Use</a:t>
            </a:r>
          </a:p>
        </p:txBody>
      </p:sp>
    </p:spTree>
    <p:extLst>
      <p:ext uri="{BB962C8B-B14F-4D97-AF65-F5344CB8AC3E}">
        <p14:creationId xmlns:p14="http://schemas.microsoft.com/office/powerpoint/2010/main" val="549666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3182A0-0DD8-B991-C0BA-66A35D815D3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E00DA97-D712-D1F2-9E01-8F0B67C28064}"/>
              </a:ext>
            </a:extLst>
          </p:cNvPr>
          <p:cNvSpPr txBox="1"/>
          <p:nvPr/>
        </p:nvSpPr>
        <p:spPr>
          <a:xfrm>
            <a:off x="237230" y="142607"/>
            <a:ext cx="8652769" cy="6032421"/>
          </a:xfrm>
          <a:prstGeom prst="rect">
            <a:avLst/>
          </a:prstGeom>
          <a:noFill/>
        </p:spPr>
        <p:txBody>
          <a:bodyPr wrap="square" rtlCol="0">
            <a:spAutoFit/>
          </a:bodyPr>
          <a:lstStyle/>
          <a:p>
            <a:pPr>
              <a:spcAft>
                <a:spcPts val="600"/>
              </a:spcAft>
            </a:pPr>
            <a:r>
              <a:rPr lang="en-US" sz="4800" b="1" dirty="0">
                <a:solidFill>
                  <a:srgbClr val="3B1B70"/>
                </a:solidFill>
                <a:latin typeface="Arial"/>
                <a:cs typeface="Arial Unicode MS"/>
              </a:rPr>
              <a:t>Individuals Not Semantic Authorities</a:t>
            </a:r>
          </a:p>
          <a:p>
            <a:pPr>
              <a:spcAft>
                <a:spcPts val="600"/>
              </a:spcAft>
              <a:buSzPct val="75000"/>
            </a:pPr>
            <a:r>
              <a:rPr lang="en-US" sz="2800" dirty="0">
                <a:solidFill>
                  <a:srgbClr val="807F83"/>
                </a:solidFill>
                <a:latin typeface="Arial"/>
                <a:cs typeface="Arial"/>
              </a:rPr>
              <a:t>no one hath the Power to make others have the same </a:t>
            </a:r>
            <a:r>
              <a:rPr lang="en-US" sz="2800" i="1" dirty="0">
                <a:solidFill>
                  <a:srgbClr val="807F83"/>
                </a:solidFill>
                <a:latin typeface="Arial"/>
                <a:cs typeface="Arial"/>
              </a:rPr>
              <a:t>Ideas</a:t>
            </a:r>
            <a:r>
              <a:rPr lang="en-US" sz="2800" dirty="0">
                <a:solidFill>
                  <a:srgbClr val="807F83"/>
                </a:solidFill>
                <a:latin typeface="Arial"/>
                <a:cs typeface="Arial"/>
              </a:rPr>
              <a:t> in their Minds, that he has, when they use the same Words, that he does. And therefore the great </a:t>
            </a:r>
            <a:r>
              <a:rPr lang="en-US" sz="2800" i="1" dirty="0">
                <a:solidFill>
                  <a:srgbClr val="807F83"/>
                </a:solidFill>
                <a:latin typeface="Arial"/>
                <a:cs typeface="Arial"/>
              </a:rPr>
              <a:t>Augustus</a:t>
            </a:r>
            <a:r>
              <a:rPr lang="en-US" sz="2800" dirty="0">
                <a:solidFill>
                  <a:srgbClr val="807F83"/>
                </a:solidFill>
                <a:latin typeface="Arial"/>
                <a:cs typeface="Arial"/>
              </a:rPr>
              <a:t> himself, in the Possession of that Power which ruled the World, acknowledge he could not make a new Latin Word: which was as much to say, that he could not arbitrarily appoint, what Idea any Sound should be the Sign of, in the Mouths and common Language of his Subjects. </a:t>
            </a:r>
          </a:p>
          <a:p>
            <a:pPr algn="r">
              <a:spcAft>
                <a:spcPts val="600"/>
              </a:spcAft>
              <a:buSzPct val="75000"/>
            </a:pPr>
            <a:r>
              <a:rPr lang="en-US" sz="2800" dirty="0">
                <a:solidFill>
                  <a:srgbClr val="807F83"/>
                </a:solidFill>
                <a:latin typeface="Arial"/>
                <a:cs typeface="Arial"/>
              </a:rPr>
              <a:t>[Locke, </a:t>
            </a:r>
            <a:r>
              <a:rPr lang="en-US" sz="2800" i="1" dirty="0">
                <a:solidFill>
                  <a:srgbClr val="807F83"/>
                </a:solidFill>
                <a:latin typeface="Arial"/>
                <a:cs typeface="Arial"/>
              </a:rPr>
              <a:t>Essay</a:t>
            </a:r>
            <a:r>
              <a:rPr lang="en-US" sz="2800" dirty="0">
                <a:solidFill>
                  <a:srgbClr val="807F83"/>
                </a:solidFill>
                <a:latin typeface="Arial"/>
                <a:cs typeface="Arial"/>
              </a:rPr>
              <a:t> 3.2.8, Quote #7]</a:t>
            </a:r>
          </a:p>
        </p:txBody>
      </p:sp>
      <p:sp>
        <p:nvSpPr>
          <p:cNvPr id="7" name="TextBox 6">
            <a:extLst>
              <a:ext uri="{FF2B5EF4-FFF2-40B4-BE49-F238E27FC236}">
                <a16:creationId xmlns:a16="http://schemas.microsoft.com/office/drawing/2014/main" id="{4A590BBA-34CC-6641-0DDD-0F2A429DC532}"/>
              </a:ext>
            </a:extLst>
          </p:cNvPr>
          <p:cNvSpPr txBox="1"/>
          <p:nvPr/>
        </p:nvSpPr>
        <p:spPr>
          <a:xfrm>
            <a:off x="5700889" y="6377666"/>
            <a:ext cx="3189111" cy="338554"/>
          </a:xfrm>
          <a:prstGeom prst="rect">
            <a:avLst/>
          </a:prstGeom>
          <a:noFill/>
        </p:spPr>
        <p:txBody>
          <a:bodyPr wrap="square" rtlCol="0">
            <a:spAutoFit/>
          </a:bodyPr>
          <a:lstStyle/>
          <a:p>
            <a:pPr algn="r"/>
            <a:r>
              <a:rPr lang="en-US" sz="1600" dirty="0">
                <a:solidFill>
                  <a:schemeClr val="bg1"/>
                </a:solidFill>
                <a:latin typeface="Arial"/>
                <a:cs typeface="Arial"/>
              </a:rPr>
              <a:t>Locke on Common Use</a:t>
            </a:r>
          </a:p>
        </p:txBody>
      </p:sp>
    </p:spTree>
    <p:extLst>
      <p:ext uri="{BB962C8B-B14F-4D97-AF65-F5344CB8AC3E}">
        <p14:creationId xmlns:p14="http://schemas.microsoft.com/office/powerpoint/2010/main" val="1480201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F8765D-5F9B-E51B-A1E5-660EFE79D8B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407AD990-6050-D3C8-2963-B3EE62B0260F}"/>
              </a:ext>
            </a:extLst>
          </p:cNvPr>
          <p:cNvSpPr txBox="1"/>
          <p:nvPr/>
        </p:nvSpPr>
        <p:spPr>
          <a:xfrm>
            <a:off x="237230" y="142607"/>
            <a:ext cx="8652769" cy="6247864"/>
          </a:xfrm>
          <a:prstGeom prst="rect">
            <a:avLst/>
          </a:prstGeom>
          <a:noFill/>
        </p:spPr>
        <p:txBody>
          <a:bodyPr wrap="square" rtlCol="0">
            <a:spAutoFit/>
          </a:bodyPr>
          <a:lstStyle/>
          <a:p>
            <a:pPr>
              <a:spcAft>
                <a:spcPts val="600"/>
              </a:spcAft>
            </a:pPr>
            <a:r>
              <a:rPr lang="en-US" sz="4800" b="1" dirty="0">
                <a:solidFill>
                  <a:srgbClr val="3B1B70"/>
                </a:solidFill>
                <a:latin typeface="Arial"/>
                <a:cs typeface="Arial Unicode MS"/>
              </a:rPr>
              <a:t>Experts as Semantic Authorities</a:t>
            </a:r>
          </a:p>
          <a:p>
            <a:pPr>
              <a:spcAft>
                <a:spcPts val="600"/>
              </a:spcAft>
              <a:buSzPct val="75000"/>
            </a:pPr>
            <a:r>
              <a:rPr lang="en-US" sz="2100" dirty="0">
                <a:solidFill>
                  <a:srgbClr val="807F83"/>
                </a:solidFill>
                <a:latin typeface="Arial"/>
                <a:cs typeface="Arial"/>
              </a:rPr>
              <a:t>It were therefore to be wished, that men, versed in physical inquiries, and acquainted with the several sorts of natural bodies, would set down those simple ideas, wherein they observe the individuals of each sort constantly to agree. This would remedy a great deal of that confusion which comes from several persons applying the same name to a collection of a smaller or greater number of sensible qualities, proportionably as they have been more or less acquainted with, or accurate in examining the qualities of any sort of things which come under one denomination. But a dictionary of this sort containing, as it were, a natural history, requires too many hands, as well as too much time, cost, pains, and sagacity, ever to be hoped for; and till that be done, we must content ourselves with such definitions of the names of substances as explain the sense men use them in. </a:t>
            </a:r>
          </a:p>
          <a:p>
            <a:pPr algn="r">
              <a:spcAft>
                <a:spcPts val="600"/>
              </a:spcAft>
              <a:buSzPct val="75000"/>
            </a:pPr>
            <a:r>
              <a:rPr lang="en-US" sz="2100" dirty="0">
                <a:solidFill>
                  <a:srgbClr val="807F83"/>
                </a:solidFill>
                <a:latin typeface="Arial"/>
                <a:cs typeface="Arial"/>
              </a:rPr>
              <a:t>[Locke, </a:t>
            </a:r>
            <a:r>
              <a:rPr lang="en-US" sz="2100" i="1" dirty="0">
                <a:solidFill>
                  <a:srgbClr val="807F83"/>
                </a:solidFill>
                <a:latin typeface="Arial"/>
                <a:cs typeface="Arial"/>
              </a:rPr>
              <a:t>Essay</a:t>
            </a:r>
            <a:r>
              <a:rPr lang="en-US" sz="2100" dirty="0">
                <a:solidFill>
                  <a:srgbClr val="807F83"/>
                </a:solidFill>
                <a:latin typeface="Arial"/>
                <a:cs typeface="Arial"/>
              </a:rPr>
              <a:t> 3.11.25, Quote #8]</a:t>
            </a:r>
          </a:p>
        </p:txBody>
      </p:sp>
      <p:sp>
        <p:nvSpPr>
          <p:cNvPr id="7" name="TextBox 6">
            <a:extLst>
              <a:ext uri="{FF2B5EF4-FFF2-40B4-BE49-F238E27FC236}">
                <a16:creationId xmlns:a16="http://schemas.microsoft.com/office/drawing/2014/main" id="{C426E438-9008-3BC4-C19A-A428C6EF8EF9}"/>
              </a:ext>
            </a:extLst>
          </p:cNvPr>
          <p:cNvSpPr txBox="1"/>
          <p:nvPr/>
        </p:nvSpPr>
        <p:spPr>
          <a:xfrm>
            <a:off x="5700889" y="6377666"/>
            <a:ext cx="3189111" cy="338554"/>
          </a:xfrm>
          <a:prstGeom prst="rect">
            <a:avLst/>
          </a:prstGeom>
          <a:noFill/>
        </p:spPr>
        <p:txBody>
          <a:bodyPr wrap="square" rtlCol="0">
            <a:spAutoFit/>
          </a:bodyPr>
          <a:lstStyle/>
          <a:p>
            <a:pPr algn="r"/>
            <a:r>
              <a:rPr lang="en-US" sz="1600" dirty="0">
                <a:solidFill>
                  <a:schemeClr val="bg1"/>
                </a:solidFill>
                <a:latin typeface="Arial"/>
                <a:cs typeface="Arial"/>
              </a:rPr>
              <a:t>Locke on Common Use</a:t>
            </a:r>
          </a:p>
        </p:txBody>
      </p:sp>
    </p:spTree>
    <p:extLst>
      <p:ext uri="{BB962C8B-B14F-4D97-AF65-F5344CB8AC3E}">
        <p14:creationId xmlns:p14="http://schemas.microsoft.com/office/powerpoint/2010/main" val="594480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24CEA-F177-0E7B-4831-FA9D7754581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08D2F03-C1E1-92C4-3EF6-1D53F1B88984}"/>
              </a:ext>
            </a:extLst>
          </p:cNvPr>
          <p:cNvSpPr txBox="1"/>
          <p:nvPr/>
        </p:nvSpPr>
        <p:spPr>
          <a:xfrm>
            <a:off x="237230" y="142607"/>
            <a:ext cx="8652769" cy="5663089"/>
          </a:xfrm>
          <a:prstGeom prst="rect">
            <a:avLst/>
          </a:prstGeom>
          <a:noFill/>
        </p:spPr>
        <p:txBody>
          <a:bodyPr wrap="square" rtlCol="0">
            <a:spAutoFit/>
          </a:bodyPr>
          <a:lstStyle/>
          <a:p>
            <a:pPr>
              <a:spcAft>
                <a:spcPts val="600"/>
              </a:spcAft>
            </a:pPr>
            <a:r>
              <a:rPr lang="en-US" sz="4800" b="1" dirty="0">
                <a:solidFill>
                  <a:srgbClr val="3B1B70"/>
                </a:solidFill>
                <a:latin typeface="Arial"/>
                <a:cs typeface="Arial Unicode MS"/>
              </a:rPr>
              <a:t>Experts Already Create New </a:t>
            </a:r>
            <a:r>
              <a:rPr lang="en-US" sz="4800" b="1" dirty="0" err="1">
                <a:solidFill>
                  <a:srgbClr val="3B1B70"/>
                </a:solidFill>
                <a:latin typeface="Arial"/>
                <a:cs typeface="Arial Unicode MS"/>
              </a:rPr>
              <a:t>Speicalized</a:t>
            </a:r>
            <a:r>
              <a:rPr lang="en-US" sz="4800" b="1" dirty="0">
                <a:solidFill>
                  <a:srgbClr val="3B1B70"/>
                </a:solidFill>
                <a:latin typeface="Arial"/>
                <a:cs typeface="Arial Unicode MS"/>
              </a:rPr>
              <a:t> Words</a:t>
            </a:r>
          </a:p>
          <a:p>
            <a:pPr>
              <a:spcAft>
                <a:spcPts val="600"/>
              </a:spcAft>
              <a:buSzPct val="75000"/>
            </a:pPr>
            <a:r>
              <a:rPr lang="en-US" sz="1600" dirty="0">
                <a:solidFill>
                  <a:srgbClr val="807F83"/>
                </a:solidFill>
                <a:latin typeface="Arial"/>
                <a:cs typeface="Arial"/>
              </a:rPr>
              <a:t>That this is so, and that Men in framing different complex </a:t>
            </a:r>
            <a:r>
              <a:rPr lang="en-US" sz="1600" i="1" dirty="0">
                <a:solidFill>
                  <a:srgbClr val="807F83"/>
                </a:solidFill>
                <a:latin typeface="Arial"/>
                <a:cs typeface="Arial"/>
              </a:rPr>
              <a:t>Ideas</a:t>
            </a:r>
            <a:r>
              <a:rPr lang="en-US" sz="1600" dirty="0">
                <a:solidFill>
                  <a:srgbClr val="807F83"/>
                </a:solidFill>
                <a:latin typeface="Arial"/>
                <a:cs typeface="Arial"/>
              </a:rPr>
              <a:t>, and giving them Names, have been much governed by the end of Speech in general (which is a very short and expedite way of conveying their Thoughts one to another) is evident in the Names which in several Arts have been found out, and applied to several complex </a:t>
            </a:r>
            <a:r>
              <a:rPr lang="en-US" sz="1600" i="1" dirty="0">
                <a:solidFill>
                  <a:srgbClr val="807F83"/>
                </a:solidFill>
                <a:latin typeface="Arial"/>
                <a:cs typeface="Arial"/>
              </a:rPr>
              <a:t>Ideas</a:t>
            </a:r>
            <a:r>
              <a:rPr lang="en-US" sz="1600" dirty="0">
                <a:solidFill>
                  <a:srgbClr val="807F83"/>
                </a:solidFill>
                <a:latin typeface="Arial"/>
                <a:cs typeface="Arial"/>
              </a:rPr>
              <a:t> of modified Actions belonging to their several Trades, for dispatch sake, in their Direction or Discourses about them. Which Ideas are not generally framed in the minds of Men not conversant about these Operations. And thence the words that stand for them, by the greatest part of men of the same language, are not understood: </a:t>
            </a:r>
            <a:r>
              <a:rPr lang="en-US" sz="1600" dirty="0" err="1">
                <a:solidFill>
                  <a:srgbClr val="807F83"/>
                </a:solidFill>
                <a:latin typeface="Arial"/>
                <a:cs typeface="Arial"/>
              </a:rPr>
              <a:t>v.g</a:t>
            </a:r>
            <a:r>
              <a:rPr lang="en-US" sz="1600" dirty="0">
                <a:solidFill>
                  <a:srgbClr val="807F83"/>
                </a:solidFill>
                <a:latin typeface="Arial"/>
                <a:cs typeface="Arial"/>
              </a:rPr>
              <a:t>. </a:t>
            </a:r>
            <a:r>
              <a:rPr lang="en-US" sz="1600" i="1" dirty="0" err="1">
                <a:solidFill>
                  <a:srgbClr val="807F83"/>
                </a:solidFill>
                <a:latin typeface="Arial"/>
                <a:cs typeface="Arial"/>
              </a:rPr>
              <a:t>Coltshire</a:t>
            </a:r>
            <a:r>
              <a:rPr lang="en-US" sz="1600" i="1" dirty="0">
                <a:solidFill>
                  <a:srgbClr val="807F83"/>
                </a:solidFill>
                <a:latin typeface="Arial"/>
                <a:cs typeface="Arial"/>
              </a:rPr>
              <a:t>, Drilling, Filtration, </a:t>
            </a:r>
            <a:r>
              <a:rPr lang="en-US" sz="1600" i="1" dirty="0" err="1">
                <a:solidFill>
                  <a:srgbClr val="807F83"/>
                </a:solidFill>
                <a:latin typeface="Arial"/>
                <a:cs typeface="Arial"/>
              </a:rPr>
              <a:t>Cohobation</a:t>
            </a:r>
            <a:r>
              <a:rPr lang="en-US" sz="1600" dirty="0">
                <a:solidFill>
                  <a:srgbClr val="807F83"/>
                </a:solidFill>
                <a:latin typeface="Arial"/>
                <a:cs typeface="Arial"/>
              </a:rPr>
              <a:t>, are words standing for certain complex Ideas, which being seldom in the minds of any but those few whose particular </a:t>
            </a:r>
            <a:r>
              <a:rPr lang="en-US" sz="1600" dirty="0" err="1">
                <a:solidFill>
                  <a:srgbClr val="807F83"/>
                </a:solidFill>
                <a:latin typeface="Arial"/>
                <a:cs typeface="Arial"/>
              </a:rPr>
              <a:t>Imployments</a:t>
            </a:r>
            <a:r>
              <a:rPr lang="en-US" sz="1600" dirty="0">
                <a:solidFill>
                  <a:srgbClr val="807F83"/>
                </a:solidFill>
                <a:latin typeface="Arial"/>
                <a:cs typeface="Arial"/>
              </a:rPr>
              <a:t> do at every turn suggest them to their Thoughts, those names of them are not generally understood but by Smiths and </a:t>
            </a:r>
            <a:r>
              <a:rPr lang="en-US" sz="1600" dirty="0" err="1">
                <a:solidFill>
                  <a:srgbClr val="807F83"/>
                </a:solidFill>
                <a:latin typeface="Arial"/>
                <a:cs typeface="Arial"/>
              </a:rPr>
              <a:t>Chymists</a:t>
            </a:r>
            <a:r>
              <a:rPr lang="en-US" sz="1600" dirty="0">
                <a:solidFill>
                  <a:srgbClr val="807F83"/>
                </a:solidFill>
                <a:latin typeface="Arial"/>
                <a:cs typeface="Arial"/>
              </a:rPr>
              <a:t>; who having framed the complex Ideas which these words stand for, and having given names to them, or received them from others, upon hearing of these names in communication, readily conceive those </a:t>
            </a:r>
            <a:r>
              <a:rPr lang="en-US" sz="1600" i="1" dirty="0">
                <a:solidFill>
                  <a:srgbClr val="807F83"/>
                </a:solidFill>
                <a:latin typeface="Arial"/>
                <a:cs typeface="Arial"/>
              </a:rPr>
              <a:t>Ideas</a:t>
            </a:r>
            <a:r>
              <a:rPr lang="en-US" sz="1600" dirty="0">
                <a:solidFill>
                  <a:srgbClr val="807F83"/>
                </a:solidFill>
                <a:latin typeface="Arial"/>
                <a:cs typeface="Arial"/>
              </a:rPr>
              <a:t> in their minds; as by </a:t>
            </a:r>
            <a:r>
              <a:rPr lang="en-US" sz="1600" i="1" dirty="0" err="1">
                <a:solidFill>
                  <a:srgbClr val="807F83"/>
                </a:solidFill>
                <a:latin typeface="Arial"/>
                <a:cs typeface="Arial"/>
              </a:rPr>
              <a:t>Cohobation</a:t>
            </a:r>
            <a:r>
              <a:rPr lang="en-US" sz="1600" dirty="0">
                <a:solidFill>
                  <a:srgbClr val="807F83"/>
                </a:solidFill>
                <a:latin typeface="Arial"/>
                <a:cs typeface="Arial"/>
              </a:rPr>
              <a:t> all the simple </a:t>
            </a:r>
            <a:r>
              <a:rPr lang="en-US" sz="1600" i="1" dirty="0">
                <a:solidFill>
                  <a:srgbClr val="807F83"/>
                </a:solidFill>
                <a:latin typeface="Arial"/>
                <a:cs typeface="Arial"/>
              </a:rPr>
              <a:t>Ideas</a:t>
            </a:r>
            <a:r>
              <a:rPr lang="en-US" sz="1600" dirty="0">
                <a:solidFill>
                  <a:srgbClr val="807F83"/>
                </a:solidFill>
                <a:latin typeface="Arial"/>
                <a:cs typeface="Arial"/>
              </a:rPr>
              <a:t> of Distilling, and the pouring the Liquor distilled from any thing, back upon the remaining Matter, and distilling it again. </a:t>
            </a:r>
          </a:p>
          <a:p>
            <a:pPr algn="r">
              <a:spcAft>
                <a:spcPts val="600"/>
              </a:spcAft>
              <a:buSzPct val="75000"/>
            </a:pPr>
            <a:r>
              <a:rPr lang="en-US" sz="1600" dirty="0">
                <a:solidFill>
                  <a:srgbClr val="807F83"/>
                </a:solidFill>
                <a:latin typeface="Arial"/>
                <a:cs typeface="Arial"/>
              </a:rPr>
              <a:t>[Locke, </a:t>
            </a:r>
            <a:r>
              <a:rPr lang="en-US" sz="1600" i="1" dirty="0">
                <a:solidFill>
                  <a:srgbClr val="807F83"/>
                </a:solidFill>
                <a:latin typeface="Arial"/>
                <a:cs typeface="Arial"/>
              </a:rPr>
              <a:t>Essay</a:t>
            </a:r>
            <a:r>
              <a:rPr lang="en-US" sz="1600" dirty="0">
                <a:solidFill>
                  <a:srgbClr val="807F83"/>
                </a:solidFill>
                <a:latin typeface="Arial"/>
                <a:cs typeface="Arial"/>
              </a:rPr>
              <a:t> 2.18.7, Quote #9]</a:t>
            </a:r>
          </a:p>
        </p:txBody>
      </p:sp>
      <p:sp>
        <p:nvSpPr>
          <p:cNvPr id="7" name="TextBox 6">
            <a:extLst>
              <a:ext uri="{FF2B5EF4-FFF2-40B4-BE49-F238E27FC236}">
                <a16:creationId xmlns:a16="http://schemas.microsoft.com/office/drawing/2014/main" id="{D98777D8-3CA2-514F-2DE6-E9879831F6F0}"/>
              </a:ext>
            </a:extLst>
          </p:cNvPr>
          <p:cNvSpPr txBox="1"/>
          <p:nvPr/>
        </p:nvSpPr>
        <p:spPr>
          <a:xfrm>
            <a:off x="5700889" y="6377666"/>
            <a:ext cx="3189111" cy="338554"/>
          </a:xfrm>
          <a:prstGeom prst="rect">
            <a:avLst/>
          </a:prstGeom>
          <a:noFill/>
        </p:spPr>
        <p:txBody>
          <a:bodyPr wrap="square" rtlCol="0">
            <a:spAutoFit/>
          </a:bodyPr>
          <a:lstStyle/>
          <a:p>
            <a:pPr algn="r"/>
            <a:r>
              <a:rPr lang="en-US" sz="1600" dirty="0">
                <a:solidFill>
                  <a:schemeClr val="bg1"/>
                </a:solidFill>
                <a:latin typeface="Arial"/>
                <a:cs typeface="Arial"/>
              </a:rPr>
              <a:t>Locke on Common Use</a:t>
            </a:r>
          </a:p>
        </p:txBody>
      </p:sp>
    </p:spTree>
    <p:extLst>
      <p:ext uri="{BB962C8B-B14F-4D97-AF65-F5344CB8AC3E}">
        <p14:creationId xmlns:p14="http://schemas.microsoft.com/office/powerpoint/2010/main" val="2561677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6BF23-82BF-BAFD-7123-72263BCE6CC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DF8D1B8-A74F-969D-F80F-C2D73AE34828}"/>
              </a:ext>
            </a:extLst>
          </p:cNvPr>
          <p:cNvSpPr txBox="1"/>
          <p:nvPr/>
        </p:nvSpPr>
        <p:spPr>
          <a:xfrm>
            <a:off x="237230" y="142607"/>
            <a:ext cx="8652769" cy="6247864"/>
          </a:xfrm>
          <a:prstGeom prst="rect">
            <a:avLst/>
          </a:prstGeom>
          <a:noFill/>
        </p:spPr>
        <p:txBody>
          <a:bodyPr wrap="square" rtlCol="0">
            <a:spAutoFit/>
          </a:bodyPr>
          <a:lstStyle/>
          <a:p>
            <a:pPr>
              <a:spcAft>
                <a:spcPts val="600"/>
              </a:spcAft>
            </a:pPr>
            <a:r>
              <a:rPr lang="en-US" sz="4800" b="1" dirty="0">
                <a:solidFill>
                  <a:srgbClr val="3B1B70"/>
                </a:solidFill>
                <a:latin typeface="Arial"/>
                <a:cs typeface="Arial Unicode MS"/>
              </a:rPr>
              <a:t>Creation of Words</a:t>
            </a:r>
          </a:p>
          <a:p>
            <a:pPr>
              <a:spcAft>
                <a:spcPts val="600"/>
              </a:spcAft>
              <a:buSzPct val="75000"/>
            </a:pPr>
            <a:r>
              <a:rPr lang="en-US" sz="1700" dirty="0">
                <a:solidFill>
                  <a:srgbClr val="807F83"/>
                </a:solidFill>
                <a:latin typeface="Arial"/>
                <a:cs typeface="Arial"/>
              </a:rPr>
              <a:t>I doubt not but we our selves might distinctly number in Words, a great deal farther than we </a:t>
            </a:r>
            <a:r>
              <a:rPr lang="en-US" sz="1700" dirty="0" err="1">
                <a:solidFill>
                  <a:srgbClr val="807F83"/>
                </a:solidFill>
                <a:latin typeface="Arial"/>
                <a:cs typeface="Arial"/>
              </a:rPr>
              <a:t>ususally</a:t>
            </a:r>
            <a:r>
              <a:rPr lang="en-US" sz="1700" dirty="0">
                <a:solidFill>
                  <a:srgbClr val="807F83"/>
                </a:solidFill>
                <a:latin typeface="Arial"/>
                <a:cs typeface="Arial"/>
              </a:rPr>
              <a:t> do, would we find out but some fit denominations to signify them by; whereas in the way we take now to name them by Millions of Millions of Millions, etc. it is hard to go beyond eighteen, or at most four and twenty decimal Progressions, without confusion. But to shew how much distinct names conduce to our well reckoning, or having useful </a:t>
            </a:r>
            <a:r>
              <a:rPr lang="en-US" sz="1700" i="1" dirty="0">
                <a:solidFill>
                  <a:srgbClr val="807F83"/>
                </a:solidFill>
                <a:latin typeface="Arial"/>
                <a:cs typeface="Arial"/>
              </a:rPr>
              <a:t>Ideas</a:t>
            </a:r>
            <a:r>
              <a:rPr lang="en-US" sz="1700" dirty="0">
                <a:solidFill>
                  <a:srgbClr val="807F83"/>
                </a:solidFill>
                <a:latin typeface="Arial"/>
                <a:cs typeface="Arial"/>
              </a:rPr>
              <a:t> of Numbers, let us set all these following Figures in one continued Line, as the Marks of one Number: </a:t>
            </a:r>
            <a:r>
              <a:rPr lang="en-US" sz="1700" dirty="0" err="1">
                <a:solidFill>
                  <a:srgbClr val="807F83"/>
                </a:solidFill>
                <a:latin typeface="Arial"/>
                <a:cs typeface="Arial"/>
              </a:rPr>
              <a:t>v.g</a:t>
            </a:r>
            <a:r>
              <a:rPr lang="en-US" sz="1700" dirty="0">
                <a:solidFill>
                  <a:srgbClr val="807F83"/>
                </a:solidFill>
                <a:latin typeface="Arial"/>
                <a:cs typeface="Arial"/>
              </a:rPr>
              <a:t>.</a:t>
            </a:r>
          </a:p>
          <a:p>
            <a:pPr>
              <a:spcAft>
                <a:spcPts val="600"/>
              </a:spcAft>
              <a:buSzPct val="75000"/>
            </a:pPr>
            <a:r>
              <a:rPr lang="fr-FR" sz="1600" dirty="0">
                <a:solidFill>
                  <a:srgbClr val="807F83"/>
                </a:solidFill>
                <a:latin typeface="Arial"/>
                <a:cs typeface="Arial"/>
              </a:rPr>
              <a:t>Nonilions.Octilions.Septilions.Sextilions.Quintilions.QuatrilionsTrilionsBilions.  </a:t>
            </a:r>
            <a:r>
              <a:rPr lang="fr-FR" sz="1600" dirty="0" err="1">
                <a:solidFill>
                  <a:srgbClr val="807F83"/>
                </a:solidFill>
                <a:latin typeface="Arial"/>
                <a:cs typeface="Arial"/>
              </a:rPr>
              <a:t>Milions</a:t>
            </a:r>
            <a:r>
              <a:rPr lang="fr-FR" sz="1600" dirty="0">
                <a:solidFill>
                  <a:srgbClr val="807F83"/>
                </a:solidFill>
                <a:latin typeface="Arial"/>
                <a:cs typeface="Arial"/>
              </a:rPr>
              <a:t>. </a:t>
            </a:r>
            <a:r>
              <a:rPr lang="fr-FR" sz="1600" dirty="0" err="1">
                <a:solidFill>
                  <a:srgbClr val="807F83"/>
                </a:solidFill>
                <a:latin typeface="Arial"/>
                <a:cs typeface="Arial"/>
              </a:rPr>
              <a:t>Unites</a:t>
            </a:r>
            <a:endParaRPr lang="fr-FR" sz="1600" dirty="0">
              <a:solidFill>
                <a:srgbClr val="807F83"/>
              </a:solidFill>
              <a:latin typeface="Arial"/>
              <a:cs typeface="Arial"/>
            </a:endParaRPr>
          </a:p>
          <a:p>
            <a:pPr>
              <a:spcAft>
                <a:spcPts val="600"/>
              </a:spcAft>
              <a:buSzPct val="75000"/>
            </a:pPr>
            <a:r>
              <a:rPr lang="en-US" sz="1600" dirty="0">
                <a:solidFill>
                  <a:srgbClr val="807F83"/>
                </a:solidFill>
                <a:latin typeface="Arial"/>
                <a:cs typeface="Arial"/>
              </a:rPr>
              <a:t>857324    162486    345896   437916   423147   248106   235421   261734   368149   623137</a:t>
            </a:r>
          </a:p>
          <a:p>
            <a:pPr>
              <a:spcAft>
                <a:spcPts val="600"/>
              </a:spcAft>
              <a:buSzPct val="75000"/>
            </a:pPr>
            <a:r>
              <a:rPr lang="en-US" sz="1700" dirty="0">
                <a:solidFill>
                  <a:srgbClr val="807F83"/>
                </a:solidFill>
                <a:latin typeface="Arial"/>
                <a:cs typeface="Arial"/>
              </a:rPr>
              <a:t>The ordinary way of naming this Number in English, will be the often repeating of Millions, of Millions, of Millions, of Millions, of Millions, of Millions, of Millions, of Millions, (which is the denomination of the second six Figures.) In which way, it will be very hard to have any distinguish Notions of this Number: But whether, by giving every six Figures a new and orderly denomination, these, and perhaps, a great many more Figures, in progression, might not easily be counted distinctly, and </a:t>
            </a:r>
            <a:r>
              <a:rPr lang="en-US" sz="1700" i="1" dirty="0">
                <a:solidFill>
                  <a:srgbClr val="807F83"/>
                </a:solidFill>
                <a:latin typeface="Arial"/>
                <a:cs typeface="Arial"/>
              </a:rPr>
              <a:t>Ideas</a:t>
            </a:r>
            <a:r>
              <a:rPr lang="en-US" sz="1700" dirty="0">
                <a:solidFill>
                  <a:srgbClr val="807F83"/>
                </a:solidFill>
                <a:latin typeface="Arial"/>
                <a:cs typeface="Arial"/>
              </a:rPr>
              <a:t> of them both got more easily to our selves, and more plainly signified to other, I leave it to be considered. This I mention only to shew how necessary distinct Names are to Numbering, without pretending to introduce new ones of my invention. </a:t>
            </a:r>
          </a:p>
          <a:p>
            <a:pPr algn="r">
              <a:spcAft>
                <a:spcPts val="600"/>
              </a:spcAft>
              <a:buSzPct val="75000"/>
            </a:pPr>
            <a:r>
              <a:rPr lang="en-US" sz="1700" dirty="0">
                <a:solidFill>
                  <a:srgbClr val="807F83"/>
                </a:solidFill>
                <a:latin typeface="Arial"/>
                <a:cs typeface="Arial"/>
              </a:rPr>
              <a:t>[Locke, </a:t>
            </a:r>
            <a:r>
              <a:rPr lang="en-US" sz="1700" i="1" dirty="0">
                <a:solidFill>
                  <a:srgbClr val="807F83"/>
                </a:solidFill>
                <a:latin typeface="Arial"/>
                <a:cs typeface="Arial"/>
              </a:rPr>
              <a:t>Essay</a:t>
            </a:r>
            <a:r>
              <a:rPr lang="en-US" sz="1700" dirty="0">
                <a:solidFill>
                  <a:srgbClr val="807F83"/>
                </a:solidFill>
                <a:latin typeface="Arial"/>
                <a:cs typeface="Arial"/>
              </a:rPr>
              <a:t> 2.16.6, Quote #10]</a:t>
            </a:r>
          </a:p>
        </p:txBody>
      </p:sp>
      <p:sp>
        <p:nvSpPr>
          <p:cNvPr id="7" name="TextBox 6">
            <a:extLst>
              <a:ext uri="{FF2B5EF4-FFF2-40B4-BE49-F238E27FC236}">
                <a16:creationId xmlns:a16="http://schemas.microsoft.com/office/drawing/2014/main" id="{C7C80287-8364-0FAF-B3F7-C3AE2169C9A8}"/>
              </a:ext>
            </a:extLst>
          </p:cNvPr>
          <p:cNvSpPr txBox="1"/>
          <p:nvPr/>
        </p:nvSpPr>
        <p:spPr>
          <a:xfrm>
            <a:off x="5700889" y="6377666"/>
            <a:ext cx="3189111" cy="338554"/>
          </a:xfrm>
          <a:prstGeom prst="rect">
            <a:avLst/>
          </a:prstGeom>
          <a:noFill/>
        </p:spPr>
        <p:txBody>
          <a:bodyPr wrap="square" rtlCol="0">
            <a:spAutoFit/>
          </a:bodyPr>
          <a:lstStyle/>
          <a:p>
            <a:pPr algn="r"/>
            <a:r>
              <a:rPr lang="en-US" sz="1600" dirty="0">
                <a:solidFill>
                  <a:schemeClr val="bg1"/>
                </a:solidFill>
                <a:latin typeface="Arial"/>
                <a:cs typeface="Arial"/>
              </a:rPr>
              <a:t>Locke on Common Use</a:t>
            </a:r>
          </a:p>
        </p:txBody>
      </p:sp>
    </p:spTree>
    <p:extLst>
      <p:ext uri="{BB962C8B-B14F-4D97-AF65-F5344CB8AC3E}">
        <p14:creationId xmlns:p14="http://schemas.microsoft.com/office/powerpoint/2010/main" val="4420270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BA124D-703B-3F25-156E-C6EAE1804E4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AB0DFD1-0CF5-DE73-0829-D3C8F6674537}"/>
              </a:ext>
            </a:extLst>
          </p:cNvPr>
          <p:cNvSpPr txBox="1"/>
          <p:nvPr/>
        </p:nvSpPr>
        <p:spPr>
          <a:xfrm>
            <a:off x="237230" y="142607"/>
            <a:ext cx="8652769" cy="5786199"/>
          </a:xfrm>
          <a:prstGeom prst="rect">
            <a:avLst/>
          </a:prstGeom>
          <a:noFill/>
        </p:spPr>
        <p:txBody>
          <a:bodyPr wrap="square" rtlCol="0">
            <a:spAutoFit/>
          </a:bodyPr>
          <a:lstStyle/>
          <a:p>
            <a:pPr>
              <a:spcAft>
                <a:spcPts val="600"/>
              </a:spcAft>
            </a:pPr>
            <a:r>
              <a:rPr lang="en-US" sz="4800" b="1" dirty="0">
                <a:solidFill>
                  <a:srgbClr val="3B1B70"/>
                </a:solidFill>
                <a:latin typeface="Arial"/>
                <a:cs typeface="Arial Unicode MS"/>
              </a:rPr>
              <a:t>Original, Specialized, and Common Uses of a Word</a:t>
            </a:r>
          </a:p>
          <a:p>
            <a:pPr>
              <a:spcAft>
                <a:spcPts val="600"/>
              </a:spcAft>
              <a:buSzPct val="75000"/>
            </a:pPr>
            <a:r>
              <a:rPr lang="en-US" sz="2200" dirty="0">
                <a:solidFill>
                  <a:srgbClr val="807F83"/>
                </a:solidFill>
                <a:latin typeface="Arial"/>
                <a:cs typeface="Arial"/>
              </a:rPr>
              <a:t>I will not dispute, whether this acceptation of the Word </a:t>
            </a:r>
            <a:r>
              <a:rPr lang="en-US" sz="2200" i="1" dirty="0">
                <a:solidFill>
                  <a:srgbClr val="807F83"/>
                </a:solidFill>
                <a:latin typeface="Arial"/>
                <a:cs typeface="Arial"/>
              </a:rPr>
              <a:t>solid</a:t>
            </a:r>
            <a:r>
              <a:rPr lang="en-US" sz="2200" dirty="0">
                <a:solidFill>
                  <a:srgbClr val="807F83"/>
                </a:solidFill>
                <a:latin typeface="Arial"/>
                <a:cs typeface="Arial"/>
              </a:rPr>
              <a:t> [that which hinders the approach of two Bodies, when they are moving one toward another] be nearer to its Original Signification, than that which Mathematicians use it in: It </a:t>
            </a:r>
            <a:r>
              <a:rPr lang="en-US" sz="2200" dirty="0" err="1">
                <a:solidFill>
                  <a:srgbClr val="807F83"/>
                </a:solidFill>
                <a:latin typeface="Arial"/>
                <a:cs typeface="Arial"/>
              </a:rPr>
              <a:t>sufficies</a:t>
            </a:r>
            <a:r>
              <a:rPr lang="en-US" sz="2200" dirty="0">
                <a:solidFill>
                  <a:srgbClr val="807F83"/>
                </a:solidFill>
                <a:latin typeface="Arial"/>
                <a:cs typeface="Arial"/>
              </a:rPr>
              <a:t>, that I think, the common Notion of Solidity will allow, if not </a:t>
            </a:r>
            <a:r>
              <a:rPr lang="en-US" sz="2200" dirty="0" err="1">
                <a:solidFill>
                  <a:srgbClr val="807F83"/>
                </a:solidFill>
                <a:latin typeface="Arial"/>
                <a:cs typeface="Arial"/>
              </a:rPr>
              <a:t>justifie</a:t>
            </a:r>
            <a:r>
              <a:rPr lang="en-US" sz="2200" dirty="0">
                <a:solidFill>
                  <a:srgbClr val="807F83"/>
                </a:solidFill>
                <a:latin typeface="Arial"/>
                <a:cs typeface="Arial"/>
              </a:rPr>
              <a:t>, this use of it; but if any one think it better to call it </a:t>
            </a:r>
            <a:r>
              <a:rPr lang="en-US" sz="2200" i="1" dirty="0">
                <a:solidFill>
                  <a:srgbClr val="807F83"/>
                </a:solidFill>
                <a:latin typeface="Arial"/>
                <a:cs typeface="Arial"/>
              </a:rPr>
              <a:t>Impenetrability</a:t>
            </a:r>
            <a:r>
              <a:rPr lang="en-US" sz="2200" dirty="0">
                <a:solidFill>
                  <a:srgbClr val="807F83"/>
                </a:solidFill>
                <a:latin typeface="Arial"/>
                <a:cs typeface="Arial"/>
              </a:rPr>
              <a:t>, he has my Consent. Only I have thought the Term </a:t>
            </a:r>
            <a:r>
              <a:rPr lang="en-US" sz="2200" i="1" dirty="0">
                <a:solidFill>
                  <a:srgbClr val="807F83"/>
                </a:solidFill>
                <a:latin typeface="Arial"/>
                <a:cs typeface="Arial"/>
              </a:rPr>
              <a:t>Solidity</a:t>
            </a:r>
            <a:r>
              <a:rPr lang="en-US" sz="2200" dirty="0">
                <a:solidFill>
                  <a:srgbClr val="807F83"/>
                </a:solidFill>
                <a:latin typeface="Arial"/>
                <a:cs typeface="Arial"/>
              </a:rPr>
              <a:t>, the more proper to </a:t>
            </a:r>
            <a:r>
              <a:rPr lang="en-US" sz="2200" dirty="0" err="1">
                <a:solidFill>
                  <a:srgbClr val="807F83"/>
                </a:solidFill>
                <a:latin typeface="Arial"/>
                <a:cs typeface="Arial"/>
              </a:rPr>
              <a:t>expres</a:t>
            </a:r>
            <a:r>
              <a:rPr lang="en-US" sz="2200" dirty="0">
                <a:solidFill>
                  <a:srgbClr val="807F83"/>
                </a:solidFill>
                <a:latin typeface="Arial"/>
                <a:cs typeface="Arial"/>
              </a:rPr>
              <a:t> this Idea, not only be of its vulgar use in that Sense; but also because it carries something more of a positive in it, than </a:t>
            </a:r>
            <a:r>
              <a:rPr lang="en-US" sz="2200" i="1" dirty="0">
                <a:solidFill>
                  <a:srgbClr val="807F83"/>
                </a:solidFill>
                <a:latin typeface="Arial"/>
                <a:cs typeface="Arial"/>
              </a:rPr>
              <a:t>Impenetrability</a:t>
            </a:r>
            <a:r>
              <a:rPr lang="en-US" sz="2200" dirty="0">
                <a:solidFill>
                  <a:srgbClr val="807F83"/>
                </a:solidFill>
                <a:latin typeface="Arial"/>
                <a:cs typeface="Arial"/>
              </a:rPr>
              <a:t>, which is negative, and is, perhaps, more a consequence of </a:t>
            </a:r>
            <a:r>
              <a:rPr lang="en-US" sz="2200" i="1" dirty="0">
                <a:solidFill>
                  <a:srgbClr val="807F83"/>
                </a:solidFill>
                <a:latin typeface="Arial"/>
                <a:cs typeface="Arial"/>
              </a:rPr>
              <a:t>Solidity</a:t>
            </a:r>
            <a:r>
              <a:rPr lang="en-US" sz="2200" dirty="0">
                <a:solidFill>
                  <a:srgbClr val="807F83"/>
                </a:solidFill>
                <a:latin typeface="Arial"/>
                <a:cs typeface="Arial"/>
              </a:rPr>
              <a:t>, than </a:t>
            </a:r>
            <a:r>
              <a:rPr lang="en-US" sz="2200" i="1" dirty="0">
                <a:solidFill>
                  <a:srgbClr val="807F83"/>
                </a:solidFill>
                <a:latin typeface="Arial"/>
                <a:cs typeface="Arial"/>
              </a:rPr>
              <a:t>Solidity</a:t>
            </a:r>
            <a:r>
              <a:rPr lang="en-US" sz="2200" dirty="0">
                <a:solidFill>
                  <a:srgbClr val="807F83"/>
                </a:solidFill>
                <a:latin typeface="Arial"/>
                <a:cs typeface="Arial"/>
              </a:rPr>
              <a:t> it self. </a:t>
            </a:r>
          </a:p>
          <a:p>
            <a:pPr algn="r">
              <a:spcAft>
                <a:spcPts val="600"/>
              </a:spcAft>
              <a:buSzPct val="75000"/>
            </a:pPr>
            <a:r>
              <a:rPr lang="en-US" sz="2200" dirty="0">
                <a:solidFill>
                  <a:srgbClr val="807F83"/>
                </a:solidFill>
                <a:latin typeface="Arial"/>
                <a:cs typeface="Arial"/>
              </a:rPr>
              <a:t>[Locke, </a:t>
            </a:r>
            <a:r>
              <a:rPr lang="en-US" sz="2200" i="1" dirty="0">
                <a:solidFill>
                  <a:srgbClr val="807F83"/>
                </a:solidFill>
                <a:latin typeface="Arial"/>
                <a:cs typeface="Arial"/>
              </a:rPr>
              <a:t>Essay</a:t>
            </a:r>
            <a:r>
              <a:rPr lang="en-US" sz="2200" dirty="0">
                <a:solidFill>
                  <a:srgbClr val="807F83"/>
                </a:solidFill>
                <a:latin typeface="Arial"/>
                <a:cs typeface="Arial"/>
              </a:rPr>
              <a:t> 2.4.1, Quote #11]</a:t>
            </a:r>
          </a:p>
        </p:txBody>
      </p:sp>
      <p:sp>
        <p:nvSpPr>
          <p:cNvPr id="7" name="TextBox 6">
            <a:extLst>
              <a:ext uri="{FF2B5EF4-FFF2-40B4-BE49-F238E27FC236}">
                <a16:creationId xmlns:a16="http://schemas.microsoft.com/office/drawing/2014/main" id="{31BDE09C-D788-2E3B-CEDD-9A481011C5D9}"/>
              </a:ext>
            </a:extLst>
          </p:cNvPr>
          <p:cNvSpPr txBox="1"/>
          <p:nvPr/>
        </p:nvSpPr>
        <p:spPr>
          <a:xfrm>
            <a:off x="5700889" y="6377666"/>
            <a:ext cx="3189111" cy="338554"/>
          </a:xfrm>
          <a:prstGeom prst="rect">
            <a:avLst/>
          </a:prstGeom>
          <a:noFill/>
        </p:spPr>
        <p:txBody>
          <a:bodyPr wrap="square" rtlCol="0">
            <a:spAutoFit/>
          </a:bodyPr>
          <a:lstStyle/>
          <a:p>
            <a:pPr algn="r"/>
            <a:r>
              <a:rPr lang="en-US" sz="1600" dirty="0">
                <a:solidFill>
                  <a:schemeClr val="bg1"/>
                </a:solidFill>
                <a:latin typeface="Arial"/>
                <a:cs typeface="Arial"/>
              </a:rPr>
              <a:t>Locke on Common Use</a:t>
            </a:r>
          </a:p>
        </p:txBody>
      </p:sp>
    </p:spTree>
    <p:extLst>
      <p:ext uri="{BB962C8B-B14F-4D97-AF65-F5344CB8AC3E}">
        <p14:creationId xmlns:p14="http://schemas.microsoft.com/office/powerpoint/2010/main" val="9626703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FBF54F-5B7E-2031-317F-54C6D871BE8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7084183-2059-96D9-57FC-C19DB635FE92}"/>
              </a:ext>
            </a:extLst>
          </p:cNvPr>
          <p:cNvSpPr txBox="1"/>
          <p:nvPr/>
        </p:nvSpPr>
        <p:spPr>
          <a:xfrm>
            <a:off x="237230" y="142607"/>
            <a:ext cx="8652769" cy="6217087"/>
          </a:xfrm>
          <a:prstGeom prst="rect">
            <a:avLst/>
          </a:prstGeom>
          <a:noFill/>
        </p:spPr>
        <p:txBody>
          <a:bodyPr wrap="square" rtlCol="0">
            <a:spAutoFit/>
          </a:bodyPr>
          <a:lstStyle/>
          <a:p>
            <a:pPr>
              <a:spcAft>
                <a:spcPts val="600"/>
              </a:spcAft>
            </a:pPr>
            <a:r>
              <a:rPr lang="en-US" sz="4800" b="1" dirty="0">
                <a:solidFill>
                  <a:srgbClr val="3B1B70"/>
                </a:solidFill>
                <a:latin typeface="Arial"/>
                <a:cs typeface="Arial Unicode MS"/>
              </a:rPr>
              <a:t>Obligations for Speakers</a:t>
            </a:r>
          </a:p>
          <a:p>
            <a:pPr>
              <a:spcAft>
                <a:spcPts val="600"/>
              </a:spcAft>
              <a:buSzPct val="75000"/>
            </a:pPr>
            <a:r>
              <a:rPr lang="en-US" sz="2000" dirty="0">
                <a:solidFill>
                  <a:srgbClr val="807F83"/>
                </a:solidFill>
                <a:latin typeface="Arial"/>
                <a:cs typeface="Arial"/>
              </a:rPr>
              <a:t>’Tis not enough that Men have </a:t>
            </a:r>
            <a:r>
              <a:rPr lang="en-US" sz="2000" i="1" dirty="0">
                <a:solidFill>
                  <a:srgbClr val="807F83"/>
                </a:solidFill>
                <a:latin typeface="Arial"/>
                <a:cs typeface="Arial"/>
              </a:rPr>
              <a:t>Ideas</a:t>
            </a:r>
            <a:r>
              <a:rPr lang="en-US" sz="2000" dirty="0">
                <a:solidFill>
                  <a:srgbClr val="807F83"/>
                </a:solidFill>
                <a:latin typeface="Arial"/>
                <a:cs typeface="Arial"/>
              </a:rPr>
              <a:t>, determined </a:t>
            </a:r>
            <a:r>
              <a:rPr lang="en-US" sz="2000" i="1" dirty="0">
                <a:solidFill>
                  <a:srgbClr val="807F83"/>
                </a:solidFill>
                <a:latin typeface="Arial"/>
                <a:cs typeface="Arial"/>
              </a:rPr>
              <a:t>Ideas</a:t>
            </a:r>
            <a:r>
              <a:rPr lang="en-US" sz="2000" dirty="0">
                <a:solidFill>
                  <a:srgbClr val="807F83"/>
                </a:solidFill>
                <a:latin typeface="Arial"/>
                <a:cs typeface="Arial"/>
              </a:rPr>
              <a:t>, for which they make these signs stand; but they must also take care to apply their Words, as near as may be, to such Ideas as common use has annexed them to. . . . But because common use has not so visibly annexed any signification to Words, as to make Men know always certainly what they precisely stand for: And because Men in the Improvement of their Knowledge, come to have </a:t>
            </a:r>
            <a:r>
              <a:rPr lang="en-US" sz="2000" i="1" dirty="0">
                <a:solidFill>
                  <a:srgbClr val="807F83"/>
                </a:solidFill>
                <a:latin typeface="Arial"/>
                <a:cs typeface="Arial"/>
              </a:rPr>
              <a:t>Ideas</a:t>
            </a:r>
            <a:r>
              <a:rPr lang="en-US" sz="2000" dirty="0">
                <a:solidFill>
                  <a:srgbClr val="807F83"/>
                </a:solidFill>
                <a:latin typeface="Arial"/>
                <a:cs typeface="Arial"/>
              </a:rPr>
              <a:t> different from the vulgar and ordinary received ones, for which they must either make new Words (which Men seldom venture to do, for fear of being thought guilty of Affectation, or Novelty,) or else must use old ones in a new Signification. Therefore after the Observation of the foregoing Rules, it is sometimes necessary for the ascertaining the signification of Words, to declare their Meaning; where either common Use has left it uncertain and loose; or where a Man uses them in a Sense any way </a:t>
            </a:r>
            <a:r>
              <a:rPr lang="en-US" sz="2000" dirty="0" err="1">
                <a:solidFill>
                  <a:srgbClr val="807F83"/>
                </a:solidFill>
                <a:latin typeface="Arial"/>
                <a:cs typeface="Arial"/>
              </a:rPr>
              <a:t>perculiar</a:t>
            </a:r>
            <a:r>
              <a:rPr lang="en-US" sz="2000" dirty="0">
                <a:solidFill>
                  <a:srgbClr val="807F83"/>
                </a:solidFill>
                <a:latin typeface="Arial"/>
                <a:cs typeface="Arial"/>
              </a:rPr>
              <a:t> to himself; or where the Term, being very material to the Discourse, and that upon which it chiefly turns, is liable to any Doubtfulness, or Mistake. </a:t>
            </a:r>
          </a:p>
          <a:p>
            <a:pPr algn="r">
              <a:spcAft>
                <a:spcPts val="600"/>
              </a:spcAft>
              <a:buSzPct val="75000"/>
            </a:pPr>
            <a:r>
              <a:rPr lang="en-US" sz="2000" dirty="0">
                <a:solidFill>
                  <a:srgbClr val="807F83"/>
                </a:solidFill>
                <a:latin typeface="Arial"/>
                <a:cs typeface="Arial"/>
              </a:rPr>
              <a:t>[Locke, </a:t>
            </a:r>
            <a:r>
              <a:rPr lang="en-US" sz="2000" i="1" dirty="0">
                <a:solidFill>
                  <a:srgbClr val="807F83"/>
                </a:solidFill>
                <a:latin typeface="Arial"/>
                <a:cs typeface="Arial"/>
              </a:rPr>
              <a:t>Essay</a:t>
            </a:r>
            <a:r>
              <a:rPr lang="en-US" sz="2000" dirty="0">
                <a:solidFill>
                  <a:srgbClr val="807F83"/>
                </a:solidFill>
                <a:latin typeface="Arial"/>
                <a:cs typeface="Arial"/>
              </a:rPr>
              <a:t> 3.11.11–12, Quote #12]</a:t>
            </a:r>
          </a:p>
        </p:txBody>
      </p:sp>
      <p:sp>
        <p:nvSpPr>
          <p:cNvPr id="7" name="TextBox 6">
            <a:extLst>
              <a:ext uri="{FF2B5EF4-FFF2-40B4-BE49-F238E27FC236}">
                <a16:creationId xmlns:a16="http://schemas.microsoft.com/office/drawing/2014/main" id="{52275E83-A0EA-5E2C-F457-FF06CCAD1C54}"/>
              </a:ext>
            </a:extLst>
          </p:cNvPr>
          <p:cNvSpPr txBox="1"/>
          <p:nvPr/>
        </p:nvSpPr>
        <p:spPr>
          <a:xfrm>
            <a:off x="5700889" y="6377666"/>
            <a:ext cx="3189111" cy="338554"/>
          </a:xfrm>
          <a:prstGeom prst="rect">
            <a:avLst/>
          </a:prstGeom>
          <a:noFill/>
        </p:spPr>
        <p:txBody>
          <a:bodyPr wrap="square" rtlCol="0">
            <a:spAutoFit/>
          </a:bodyPr>
          <a:lstStyle/>
          <a:p>
            <a:pPr algn="r"/>
            <a:r>
              <a:rPr lang="en-US" sz="1600" dirty="0">
                <a:solidFill>
                  <a:schemeClr val="bg1"/>
                </a:solidFill>
                <a:latin typeface="Arial"/>
                <a:cs typeface="Arial"/>
              </a:rPr>
              <a:t>Locke on Common Use</a:t>
            </a:r>
          </a:p>
        </p:txBody>
      </p:sp>
    </p:spTree>
    <p:extLst>
      <p:ext uri="{BB962C8B-B14F-4D97-AF65-F5344CB8AC3E}">
        <p14:creationId xmlns:p14="http://schemas.microsoft.com/office/powerpoint/2010/main" val="27519693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695AFB-2709-7EFE-FB64-25C6CFBBBD2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DC90BF2-E9CF-A81D-80D7-AF913068E1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a:extLst>
              <a:ext uri="{FF2B5EF4-FFF2-40B4-BE49-F238E27FC236}">
                <a16:creationId xmlns:a16="http://schemas.microsoft.com/office/drawing/2014/main" id="{B5333395-E24E-E4E6-8707-D72149DDB7E2}"/>
              </a:ext>
            </a:extLst>
          </p:cNvPr>
          <p:cNvSpPr txBox="1"/>
          <p:nvPr/>
        </p:nvSpPr>
        <p:spPr>
          <a:xfrm>
            <a:off x="259317" y="1175925"/>
            <a:ext cx="4562593" cy="3939540"/>
          </a:xfrm>
          <a:prstGeom prst="rect">
            <a:avLst/>
          </a:prstGeom>
          <a:noFill/>
        </p:spPr>
        <p:txBody>
          <a:bodyPr wrap="square" rtlCol="0">
            <a:spAutoFit/>
          </a:bodyPr>
          <a:lstStyle/>
          <a:p>
            <a:r>
              <a:rPr lang="en-US" sz="5000" b="1" dirty="0">
                <a:solidFill>
                  <a:schemeClr val="bg1"/>
                </a:solidFill>
                <a:latin typeface="Arial"/>
                <a:cs typeface="Arial Unicode MS"/>
              </a:rPr>
              <a:t>Locke’s Main Semantic Thesis: An Alternative Reading</a:t>
            </a:r>
          </a:p>
        </p:txBody>
      </p:sp>
      <p:sp>
        <p:nvSpPr>
          <p:cNvPr id="7" name="TextBox 6">
            <a:extLst>
              <a:ext uri="{FF2B5EF4-FFF2-40B4-BE49-F238E27FC236}">
                <a16:creationId xmlns:a16="http://schemas.microsoft.com/office/drawing/2014/main" id="{839E6E05-2C93-B4A9-6E7A-59E76E2B15B6}"/>
              </a:ext>
            </a:extLst>
          </p:cNvPr>
          <p:cNvSpPr txBox="1"/>
          <p:nvPr/>
        </p:nvSpPr>
        <p:spPr>
          <a:xfrm>
            <a:off x="5700889" y="6377666"/>
            <a:ext cx="3189111" cy="338554"/>
          </a:xfrm>
          <a:prstGeom prst="rect">
            <a:avLst/>
          </a:prstGeom>
          <a:noFill/>
        </p:spPr>
        <p:txBody>
          <a:bodyPr wrap="square" rtlCol="0">
            <a:spAutoFit/>
          </a:bodyPr>
          <a:lstStyle/>
          <a:p>
            <a:pPr algn="r"/>
            <a:r>
              <a:rPr lang="en-US" sz="1600" dirty="0">
                <a:solidFill>
                  <a:schemeClr val="bg1"/>
                </a:solidFill>
                <a:latin typeface="Arial"/>
                <a:cs typeface="Arial"/>
              </a:rPr>
              <a:t>Locke on Common Use</a:t>
            </a:r>
          </a:p>
        </p:txBody>
      </p:sp>
    </p:spTree>
    <p:extLst>
      <p:ext uri="{BB962C8B-B14F-4D97-AF65-F5344CB8AC3E}">
        <p14:creationId xmlns:p14="http://schemas.microsoft.com/office/powerpoint/2010/main" val="1333214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A3F26-EBB2-6DC3-BFEE-0C2A0350FC5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3284687-BA1F-80A5-71DE-F720FE608EEF}"/>
              </a:ext>
            </a:extLst>
          </p:cNvPr>
          <p:cNvSpPr txBox="1"/>
          <p:nvPr/>
        </p:nvSpPr>
        <p:spPr>
          <a:xfrm>
            <a:off x="237230" y="142607"/>
            <a:ext cx="8652769" cy="6124754"/>
          </a:xfrm>
          <a:prstGeom prst="rect">
            <a:avLst/>
          </a:prstGeom>
          <a:noFill/>
        </p:spPr>
        <p:txBody>
          <a:bodyPr wrap="square" rtlCol="0">
            <a:spAutoFit/>
          </a:bodyPr>
          <a:lstStyle/>
          <a:p>
            <a:pPr>
              <a:spcAft>
                <a:spcPts val="600"/>
              </a:spcAft>
            </a:pPr>
            <a:r>
              <a:rPr lang="en-US" sz="4800" b="1" dirty="0">
                <a:solidFill>
                  <a:srgbClr val="3B1B70"/>
                </a:solidFill>
                <a:latin typeface="Arial"/>
                <a:cs typeface="Arial Unicode MS"/>
              </a:rPr>
              <a:t>Common Use Limits a Speaker’s Liberties w/ Lang</a:t>
            </a:r>
          </a:p>
          <a:p>
            <a:pPr>
              <a:spcAft>
                <a:spcPts val="600"/>
              </a:spcAft>
              <a:buSzPct val="75000"/>
            </a:pPr>
            <a:r>
              <a:rPr lang="en-US" sz="2600" dirty="0">
                <a:solidFill>
                  <a:srgbClr val="807F83"/>
                </a:solidFill>
                <a:latin typeface="Arial"/>
                <a:cs typeface="Arial"/>
              </a:rPr>
              <a:t>But though Words, as they are used by Men, can properly and immediately signify nothing but the </a:t>
            </a:r>
            <a:r>
              <a:rPr lang="en-US" sz="2600" i="1" dirty="0">
                <a:solidFill>
                  <a:srgbClr val="807F83"/>
                </a:solidFill>
                <a:latin typeface="Arial"/>
                <a:cs typeface="Arial"/>
              </a:rPr>
              <a:t>Ideas</a:t>
            </a:r>
            <a:r>
              <a:rPr lang="en-US" sz="2600" dirty="0">
                <a:solidFill>
                  <a:srgbClr val="807F83"/>
                </a:solidFill>
                <a:latin typeface="Arial"/>
                <a:cs typeface="Arial"/>
              </a:rPr>
              <a:t>, that are in the Mind of the Speaker; yet they in their Thoughts give them a secret reference to two other things. First, they suppose their Words to be Marks of the </a:t>
            </a:r>
            <a:r>
              <a:rPr lang="en-US" sz="2600" i="1" dirty="0">
                <a:solidFill>
                  <a:srgbClr val="807F83"/>
                </a:solidFill>
                <a:latin typeface="Arial"/>
                <a:cs typeface="Arial"/>
              </a:rPr>
              <a:t>Ideas</a:t>
            </a:r>
            <a:r>
              <a:rPr lang="en-US" sz="2600" dirty="0">
                <a:solidFill>
                  <a:srgbClr val="807F83"/>
                </a:solidFill>
                <a:latin typeface="Arial"/>
                <a:cs typeface="Arial"/>
              </a:rPr>
              <a:t> in the Minds also of other Men, with whom they communicate: For else they should talk in vain, and could not be understood, if the Sounds they applied to one </a:t>
            </a:r>
            <a:r>
              <a:rPr lang="en-US" sz="2600" i="1" dirty="0">
                <a:solidFill>
                  <a:srgbClr val="807F83"/>
                </a:solidFill>
                <a:latin typeface="Arial"/>
                <a:cs typeface="Arial"/>
              </a:rPr>
              <a:t>Idea</a:t>
            </a:r>
            <a:r>
              <a:rPr lang="en-US" sz="2600" dirty="0">
                <a:solidFill>
                  <a:srgbClr val="807F83"/>
                </a:solidFill>
                <a:latin typeface="Arial"/>
                <a:cs typeface="Arial"/>
              </a:rPr>
              <a:t>, were such, as by the Hearer, were applied to another, which is to speak two Languages. </a:t>
            </a:r>
          </a:p>
          <a:p>
            <a:pPr algn="r">
              <a:spcAft>
                <a:spcPts val="600"/>
              </a:spcAft>
              <a:buSzPct val="75000"/>
            </a:pPr>
            <a:r>
              <a:rPr lang="en-US" sz="2600" dirty="0">
                <a:solidFill>
                  <a:srgbClr val="807F83"/>
                </a:solidFill>
                <a:latin typeface="Arial"/>
                <a:cs typeface="Arial"/>
              </a:rPr>
              <a:t>[Locke, </a:t>
            </a:r>
            <a:r>
              <a:rPr lang="en-US" sz="2600" i="1" dirty="0">
                <a:solidFill>
                  <a:srgbClr val="807F83"/>
                </a:solidFill>
                <a:latin typeface="Arial"/>
                <a:cs typeface="Arial"/>
              </a:rPr>
              <a:t>Essay</a:t>
            </a:r>
            <a:r>
              <a:rPr lang="en-US" sz="2600" dirty="0">
                <a:solidFill>
                  <a:srgbClr val="807F83"/>
                </a:solidFill>
                <a:latin typeface="Arial"/>
                <a:cs typeface="Arial"/>
              </a:rPr>
              <a:t> 3.2.4, Quote #13]</a:t>
            </a:r>
          </a:p>
        </p:txBody>
      </p:sp>
      <p:sp>
        <p:nvSpPr>
          <p:cNvPr id="7" name="TextBox 6">
            <a:extLst>
              <a:ext uri="{FF2B5EF4-FFF2-40B4-BE49-F238E27FC236}">
                <a16:creationId xmlns:a16="http://schemas.microsoft.com/office/drawing/2014/main" id="{F4A3A848-F0F8-168D-84DB-EAC1028F9557}"/>
              </a:ext>
            </a:extLst>
          </p:cNvPr>
          <p:cNvSpPr txBox="1"/>
          <p:nvPr/>
        </p:nvSpPr>
        <p:spPr>
          <a:xfrm>
            <a:off x="5700889" y="6377666"/>
            <a:ext cx="3189111" cy="338554"/>
          </a:xfrm>
          <a:prstGeom prst="rect">
            <a:avLst/>
          </a:prstGeom>
          <a:noFill/>
        </p:spPr>
        <p:txBody>
          <a:bodyPr wrap="square" rtlCol="0">
            <a:spAutoFit/>
          </a:bodyPr>
          <a:lstStyle/>
          <a:p>
            <a:pPr algn="r"/>
            <a:r>
              <a:rPr lang="en-US" sz="1600" dirty="0">
                <a:solidFill>
                  <a:schemeClr val="bg1"/>
                </a:solidFill>
                <a:latin typeface="Arial"/>
                <a:cs typeface="Arial"/>
              </a:rPr>
              <a:t>Locke on Common Use</a:t>
            </a:r>
          </a:p>
        </p:txBody>
      </p:sp>
    </p:spTree>
    <p:extLst>
      <p:ext uri="{BB962C8B-B14F-4D97-AF65-F5344CB8AC3E}">
        <p14:creationId xmlns:p14="http://schemas.microsoft.com/office/powerpoint/2010/main" val="28590659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AD85A4-995E-2149-F6A3-A2378E8FC74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ECBD45E-79AE-D2B3-3AAA-C8AB37F32881}"/>
              </a:ext>
            </a:extLst>
          </p:cNvPr>
          <p:cNvSpPr txBox="1"/>
          <p:nvPr/>
        </p:nvSpPr>
        <p:spPr>
          <a:xfrm>
            <a:off x="237230" y="142607"/>
            <a:ext cx="8652769" cy="5601533"/>
          </a:xfrm>
          <a:prstGeom prst="rect">
            <a:avLst/>
          </a:prstGeom>
          <a:noFill/>
        </p:spPr>
        <p:txBody>
          <a:bodyPr wrap="square" rtlCol="0">
            <a:spAutoFit/>
          </a:bodyPr>
          <a:lstStyle/>
          <a:p>
            <a:pPr>
              <a:spcAft>
                <a:spcPts val="600"/>
              </a:spcAft>
            </a:pPr>
            <a:r>
              <a:rPr lang="en-US" sz="4800" b="1" dirty="0">
                <a:solidFill>
                  <a:srgbClr val="3B1B70"/>
                </a:solidFill>
                <a:latin typeface="Arial"/>
                <a:cs typeface="Arial Unicode MS"/>
              </a:rPr>
              <a:t>Common Use Limits a Speaker’s Liberties w/ Lang</a:t>
            </a:r>
          </a:p>
          <a:p>
            <a:pPr>
              <a:spcAft>
                <a:spcPts val="600"/>
              </a:spcAft>
              <a:buSzPct val="75000"/>
            </a:pPr>
            <a:r>
              <a:rPr lang="en-US" sz="2800" dirty="0">
                <a:solidFill>
                  <a:srgbClr val="807F83"/>
                </a:solidFill>
                <a:latin typeface="Arial"/>
                <a:cs typeface="Arial"/>
              </a:rPr>
              <a:t>‘Tis true, common use, by a tacit Consent, appropriates certain Sounds to certain </a:t>
            </a:r>
            <a:r>
              <a:rPr lang="en-US" sz="2800" i="1" dirty="0">
                <a:solidFill>
                  <a:srgbClr val="807F83"/>
                </a:solidFill>
                <a:latin typeface="Arial"/>
                <a:cs typeface="Arial"/>
              </a:rPr>
              <a:t>Ideas</a:t>
            </a:r>
            <a:r>
              <a:rPr lang="en-US" sz="2800" dirty="0">
                <a:solidFill>
                  <a:srgbClr val="807F83"/>
                </a:solidFill>
                <a:latin typeface="Arial"/>
                <a:cs typeface="Arial"/>
              </a:rPr>
              <a:t> in all Languages, which so far limits the signification of that Sound, that unless a Man applies it to the same </a:t>
            </a:r>
            <a:r>
              <a:rPr lang="en-US" sz="2800" i="1" dirty="0">
                <a:solidFill>
                  <a:srgbClr val="807F83"/>
                </a:solidFill>
                <a:latin typeface="Arial"/>
                <a:cs typeface="Arial"/>
              </a:rPr>
              <a:t>Idea</a:t>
            </a:r>
            <a:r>
              <a:rPr lang="en-US" sz="2800" dirty="0">
                <a:solidFill>
                  <a:srgbClr val="807F83"/>
                </a:solidFill>
                <a:latin typeface="Arial"/>
                <a:cs typeface="Arial"/>
              </a:rPr>
              <a:t>, he does not speak properly: And let me add, that unless a Man’s Words excite the same </a:t>
            </a:r>
            <a:r>
              <a:rPr lang="en-US" sz="2800" i="1" dirty="0">
                <a:solidFill>
                  <a:srgbClr val="807F83"/>
                </a:solidFill>
                <a:latin typeface="Arial"/>
                <a:cs typeface="Arial"/>
              </a:rPr>
              <a:t>Ideas</a:t>
            </a:r>
            <a:r>
              <a:rPr lang="en-US" sz="2800" dirty="0">
                <a:solidFill>
                  <a:srgbClr val="807F83"/>
                </a:solidFill>
                <a:latin typeface="Arial"/>
                <a:cs typeface="Arial"/>
              </a:rPr>
              <a:t> in the Hearer, which he makes them stand for in speaking, he does not speak intelligibly. </a:t>
            </a:r>
          </a:p>
          <a:p>
            <a:pPr algn="r">
              <a:spcAft>
                <a:spcPts val="600"/>
              </a:spcAft>
              <a:buSzPct val="75000"/>
            </a:pPr>
            <a:r>
              <a:rPr lang="en-US" sz="2800" dirty="0">
                <a:solidFill>
                  <a:srgbClr val="807F83"/>
                </a:solidFill>
                <a:latin typeface="Arial"/>
                <a:cs typeface="Arial"/>
              </a:rPr>
              <a:t>[Locke, </a:t>
            </a:r>
            <a:r>
              <a:rPr lang="en-US" sz="2800" i="1" dirty="0">
                <a:solidFill>
                  <a:srgbClr val="807F83"/>
                </a:solidFill>
                <a:latin typeface="Arial"/>
                <a:cs typeface="Arial"/>
              </a:rPr>
              <a:t>Essay</a:t>
            </a:r>
            <a:r>
              <a:rPr lang="en-US" sz="2800" dirty="0">
                <a:solidFill>
                  <a:srgbClr val="807F83"/>
                </a:solidFill>
                <a:latin typeface="Arial"/>
                <a:cs typeface="Arial"/>
              </a:rPr>
              <a:t> 3.2.8, Quote #14]</a:t>
            </a:r>
          </a:p>
        </p:txBody>
      </p:sp>
      <p:sp>
        <p:nvSpPr>
          <p:cNvPr id="7" name="TextBox 6">
            <a:extLst>
              <a:ext uri="{FF2B5EF4-FFF2-40B4-BE49-F238E27FC236}">
                <a16:creationId xmlns:a16="http://schemas.microsoft.com/office/drawing/2014/main" id="{3788B9DB-9F29-AF5F-B9AD-4C537AF25B1D}"/>
              </a:ext>
            </a:extLst>
          </p:cNvPr>
          <p:cNvSpPr txBox="1"/>
          <p:nvPr/>
        </p:nvSpPr>
        <p:spPr>
          <a:xfrm>
            <a:off x="5700889" y="6377666"/>
            <a:ext cx="3189111" cy="338554"/>
          </a:xfrm>
          <a:prstGeom prst="rect">
            <a:avLst/>
          </a:prstGeom>
          <a:noFill/>
        </p:spPr>
        <p:txBody>
          <a:bodyPr wrap="square" rtlCol="0">
            <a:spAutoFit/>
          </a:bodyPr>
          <a:lstStyle/>
          <a:p>
            <a:pPr algn="r"/>
            <a:r>
              <a:rPr lang="en-US" sz="1600" dirty="0">
                <a:solidFill>
                  <a:schemeClr val="bg1"/>
                </a:solidFill>
                <a:latin typeface="Arial"/>
                <a:cs typeface="Arial"/>
              </a:rPr>
              <a:t>Locke on Common Use</a:t>
            </a:r>
          </a:p>
        </p:txBody>
      </p:sp>
    </p:spTree>
    <p:extLst>
      <p:ext uri="{BB962C8B-B14F-4D97-AF65-F5344CB8AC3E}">
        <p14:creationId xmlns:p14="http://schemas.microsoft.com/office/powerpoint/2010/main" val="23699452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3DF956-7072-999B-DFFB-8DB918D3F98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F335B62-7F3F-5D0C-BBF3-5CDF528C6535}"/>
              </a:ext>
            </a:extLst>
          </p:cNvPr>
          <p:cNvSpPr txBox="1"/>
          <p:nvPr/>
        </p:nvSpPr>
        <p:spPr>
          <a:xfrm>
            <a:off x="237230" y="142607"/>
            <a:ext cx="8652769" cy="6420604"/>
          </a:xfrm>
          <a:prstGeom prst="rect">
            <a:avLst/>
          </a:prstGeom>
          <a:noFill/>
        </p:spPr>
        <p:txBody>
          <a:bodyPr wrap="square" rtlCol="0">
            <a:spAutoFit/>
          </a:bodyPr>
          <a:lstStyle/>
          <a:p>
            <a:pPr>
              <a:spcAft>
                <a:spcPts val="600"/>
              </a:spcAft>
            </a:pPr>
            <a:r>
              <a:rPr lang="en-US" sz="4800" b="1" dirty="0">
                <a:solidFill>
                  <a:srgbClr val="3B1B70"/>
                </a:solidFill>
                <a:latin typeface="Arial"/>
                <a:cs typeface="Arial Unicode MS"/>
              </a:rPr>
              <a:t>Commitment to Mentalism</a:t>
            </a:r>
          </a:p>
          <a:p>
            <a:pPr>
              <a:lnSpc>
                <a:spcPct val="114000"/>
              </a:lnSpc>
              <a:spcAft>
                <a:spcPts val="600"/>
              </a:spcAft>
              <a:buSzPct val="75000"/>
            </a:pPr>
            <a:r>
              <a:rPr lang="en-US" sz="2500" dirty="0">
                <a:solidFill>
                  <a:srgbClr val="807F83"/>
                </a:solidFill>
                <a:latin typeface="Arial"/>
                <a:cs typeface="Arial"/>
              </a:rPr>
              <a:t>God having designed Man for a sociable Creature, made him not only with an inclination, and under a necessity to have fellowship with those of his own kind; but furnished him also with Language, which was to be the great Instrument, and common Tye of Society. . . . Beside articulate Sounds therefore it was farther necessary, that he should be able to use these Sounds, as Signs of internal Conceptions; and to make them stand as marks for the </a:t>
            </a:r>
            <a:r>
              <a:rPr lang="en-US" sz="2500" i="1" dirty="0">
                <a:solidFill>
                  <a:srgbClr val="807F83"/>
                </a:solidFill>
                <a:latin typeface="Arial"/>
                <a:cs typeface="Arial"/>
              </a:rPr>
              <a:t>Ideas</a:t>
            </a:r>
            <a:r>
              <a:rPr lang="en-US" sz="2500" dirty="0">
                <a:solidFill>
                  <a:srgbClr val="807F83"/>
                </a:solidFill>
                <a:latin typeface="Arial"/>
                <a:cs typeface="Arial"/>
              </a:rPr>
              <a:t> within his own Mind, whereby they might be made known to others, and the Thoughts of Men’s Minds be conveyed from one to another.</a:t>
            </a:r>
          </a:p>
          <a:p>
            <a:pPr algn="r">
              <a:lnSpc>
                <a:spcPct val="114000"/>
              </a:lnSpc>
              <a:spcAft>
                <a:spcPts val="600"/>
              </a:spcAft>
              <a:buSzPct val="75000"/>
            </a:pPr>
            <a:r>
              <a:rPr lang="en-US" sz="2500" dirty="0">
                <a:solidFill>
                  <a:srgbClr val="807F83"/>
                </a:solidFill>
                <a:latin typeface="Arial"/>
                <a:cs typeface="Arial"/>
              </a:rPr>
              <a:t>[Locke, Essay 3.1.1–2, Quote #15]</a:t>
            </a:r>
          </a:p>
        </p:txBody>
      </p:sp>
      <p:sp>
        <p:nvSpPr>
          <p:cNvPr id="7" name="TextBox 6">
            <a:extLst>
              <a:ext uri="{FF2B5EF4-FFF2-40B4-BE49-F238E27FC236}">
                <a16:creationId xmlns:a16="http://schemas.microsoft.com/office/drawing/2014/main" id="{3C28C884-843B-3877-B196-33C7AD9493DA}"/>
              </a:ext>
            </a:extLst>
          </p:cNvPr>
          <p:cNvSpPr txBox="1"/>
          <p:nvPr/>
        </p:nvSpPr>
        <p:spPr>
          <a:xfrm>
            <a:off x="5700889" y="6377666"/>
            <a:ext cx="3189111" cy="338554"/>
          </a:xfrm>
          <a:prstGeom prst="rect">
            <a:avLst/>
          </a:prstGeom>
          <a:noFill/>
        </p:spPr>
        <p:txBody>
          <a:bodyPr wrap="square" rtlCol="0">
            <a:spAutoFit/>
          </a:bodyPr>
          <a:lstStyle/>
          <a:p>
            <a:pPr algn="r"/>
            <a:r>
              <a:rPr lang="en-US" sz="1600" dirty="0">
                <a:solidFill>
                  <a:schemeClr val="bg1"/>
                </a:solidFill>
                <a:latin typeface="Arial"/>
                <a:cs typeface="Arial"/>
              </a:rPr>
              <a:t>Locke on Common Use</a:t>
            </a:r>
          </a:p>
        </p:txBody>
      </p:sp>
    </p:spTree>
    <p:extLst>
      <p:ext uri="{BB962C8B-B14F-4D97-AF65-F5344CB8AC3E}">
        <p14:creationId xmlns:p14="http://schemas.microsoft.com/office/powerpoint/2010/main" val="42873062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84CF2A-958F-8586-471C-6891ABFE998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76096FF-08A2-CB66-7674-0ED0ED453738}"/>
              </a:ext>
            </a:extLst>
          </p:cNvPr>
          <p:cNvSpPr txBox="1"/>
          <p:nvPr/>
        </p:nvSpPr>
        <p:spPr>
          <a:xfrm>
            <a:off x="237230" y="142607"/>
            <a:ext cx="8652769" cy="5772671"/>
          </a:xfrm>
          <a:prstGeom prst="rect">
            <a:avLst/>
          </a:prstGeom>
          <a:noFill/>
        </p:spPr>
        <p:txBody>
          <a:bodyPr wrap="square" rtlCol="0">
            <a:spAutoFit/>
          </a:bodyPr>
          <a:lstStyle/>
          <a:p>
            <a:pPr>
              <a:spcAft>
                <a:spcPts val="600"/>
              </a:spcAft>
            </a:pPr>
            <a:r>
              <a:rPr lang="en-US" sz="4800" b="1" dirty="0">
                <a:solidFill>
                  <a:srgbClr val="3B1B70"/>
                </a:solidFill>
                <a:latin typeface="Arial"/>
                <a:cs typeface="Arial Unicode MS"/>
              </a:rPr>
              <a:t>Commitment to Mentalism</a:t>
            </a:r>
          </a:p>
          <a:p>
            <a:pPr>
              <a:lnSpc>
                <a:spcPct val="114000"/>
              </a:lnSpc>
              <a:spcAft>
                <a:spcPts val="600"/>
              </a:spcAft>
              <a:buSzPct val="75000"/>
            </a:pPr>
            <a:r>
              <a:rPr lang="en-US" sz="2500" dirty="0">
                <a:solidFill>
                  <a:srgbClr val="807F83"/>
                </a:solidFill>
                <a:latin typeface="Arial"/>
                <a:cs typeface="Arial"/>
              </a:rPr>
              <a:t>to give Names, that might make known to others any Operations they felt in themselves, or any other </a:t>
            </a:r>
            <a:r>
              <a:rPr lang="en-US" sz="2500" i="1" dirty="0">
                <a:solidFill>
                  <a:srgbClr val="807F83"/>
                </a:solidFill>
                <a:latin typeface="Arial"/>
                <a:cs typeface="Arial"/>
              </a:rPr>
              <a:t>Ideas</a:t>
            </a:r>
            <a:r>
              <a:rPr lang="en-US" sz="2500" dirty="0">
                <a:solidFill>
                  <a:srgbClr val="807F83"/>
                </a:solidFill>
                <a:latin typeface="Arial"/>
                <a:cs typeface="Arial"/>
              </a:rPr>
              <a:t>, that came not under their Senses, they were fain to borrow Words from ordinary known </a:t>
            </a:r>
            <a:r>
              <a:rPr lang="en-US" sz="2500" i="1" dirty="0">
                <a:solidFill>
                  <a:srgbClr val="807F83"/>
                </a:solidFill>
                <a:latin typeface="Arial"/>
                <a:cs typeface="Arial"/>
              </a:rPr>
              <a:t>Ideas</a:t>
            </a:r>
            <a:r>
              <a:rPr lang="en-US" sz="2500" dirty="0">
                <a:solidFill>
                  <a:srgbClr val="807F83"/>
                </a:solidFill>
                <a:latin typeface="Arial"/>
                <a:cs typeface="Arial"/>
              </a:rPr>
              <a:t> of Sensation, by that means to make other the more easily to conceive those Operations they experimented in themselves, which made no outward sensible appearances; and then when they had got known and agreed Names, to signify those internal Operations of their own Minds, they were sufficiently furnished to make known by Words all their other </a:t>
            </a:r>
            <a:r>
              <a:rPr lang="en-US" sz="2500" i="1" dirty="0">
                <a:solidFill>
                  <a:srgbClr val="807F83"/>
                </a:solidFill>
                <a:latin typeface="Arial"/>
                <a:cs typeface="Arial"/>
              </a:rPr>
              <a:t>Ideas</a:t>
            </a:r>
            <a:r>
              <a:rPr lang="en-US" sz="2500" dirty="0">
                <a:solidFill>
                  <a:srgbClr val="807F83"/>
                </a:solidFill>
                <a:latin typeface="Arial"/>
                <a:cs typeface="Arial"/>
              </a:rPr>
              <a:t>; </a:t>
            </a:r>
          </a:p>
          <a:p>
            <a:pPr algn="r">
              <a:lnSpc>
                <a:spcPct val="114000"/>
              </a:lnSpc>
              <a:spcAft>
                <a:spcPts val="600"/>
              </a:spcAft>
              <a:buSzPct val="75000"/>
            </a:pPr>
            <a:r>
              <a:rPr lang="en-US" sz="2500" dirty="0">
                <a:solidFill>
                  <a:srgbClr val="807F83"/>
                </a:solidFill>
                <a:latin typeface="Arial"/>
                <a:cs typeface="Arial"/>
              </a:rPr>
              <a:t>[Locke, </a:t>
            </a:r>
            <a:r>
              <a:rPr lang="en-US" sz="2500" i="1" dirty="0">
                <a:solidFill>
                  <a:srgbClr val="807F83"/>
                </a:solidFill>
                <a:latin typeface="Arial"/>
                <a:cs typeface="Arial"/>
              </a:rPr>
              <a:t>Essay</a:t>
            </a:r>
            <a:r>
              <a:rPr lang="en-US" sz="2500" dirty="0">
                <a:solidFill>
                  <a:srgbClr val="807F83"/>
                </a:solidFill>
                <a:latin typeface="Arial"/>
                <a:cs typeface="Arial"/>
              </a:rPr>
              <a:t> 3.1.5, Quote #16]</a:t>
            </a:r>
          </a:p>
        </p:txBody>
      </p:sp>
      <p:sp>
        <p:nvSpPr>
          <p:cNvPr id="7" name="TextBox 6">
            <a:extLst>
              <a:ext uri="{FF2B5EF4-FFF2-40B4-BE49-F238E27FC236}">
                <a16:creationId xmlns:a16="http://schemas.microsoft.com/office/drawing/2014/main" id="{4F126393-7941-993A-98D3-139C7F8FEEF6}"/>
              </a:ext>
            </a:extLst>
          </p:cNvPr>
          <p:cNvSpPr txBox="1"/>
          <p:nvPr/>
        </p:nvSpPr>
        <p:spPr>
          <a:xfrm>
            <a:off x="5700889" y="6377666"/>
            <a:ext cx="3189111" cy="338554"/>
          </a:xfrm>
          <a:prstGeom prst="rect">
            <a:avLst/>
          </a:prstGeom>
          <a:noFill/>
        </p:spPr>
        <p:txBody>
          <a:bodyPr wrap="square" rtlCol="0">
            <a:spAutoFit/>
          </a:bodyPr>
          <a:lstStyle/>
          <a:p>
            <a:pPr algn="r"/>
            <a:r>
              <a:rPr lang="en-US" sz="1600" dirty="0">
                <a:solidFill>
                  <a:schemeClr val="bg1"/>
                </a:solidFill>
                <a:latin typeface="Arial"/>
                <a:cs typeface="Arial"/>
              </a:rPr>
              <a:t>Locke on Common Use</a:t>
            </a:r>
          </a:p>
        </p:txBody>
      </p:sp>
    </p:spTree>
    <p:extLst>
      <p:ext uri="{BB962C8B-B14F-4D97-AF65-F5344CB8AC3E}">
        <p14:creationId xmlns:p14="http://schemas.microsoft.com/office/powerpoint/2010/main" val="677318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E1DF8-EAC3-36BA-F6B4-033A3854D80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9A34182-5FA7-CA4B-1338-A3E03F6B69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a:extLst>
              <a:ext uri="{FF2B5EF4-FFF2-40B4-BE49-F238E27FC236}">
                <a16:creationId xmlns:a16="http://schemas.microsoft.com/office/drawing/2014/main" id="{EEE72DB5-A4C9-BE28-5318-382EB9C3AD4D}"/>
              </a:ext>
            </a:extLst>
          </p:cNvPr>
          <p:cNvSpPr txBox="1"/>
          <p:nvPr/>
        </p:nvSpPr>
        <p:spPr>
          <a:xfrm>
            <a:off x="259317" y="2613392"/>
            <a:ext cx="8630683" cy="1631216"/>
          </a:xfrm>
          <a:prstGeom prst="rect">
            <a:avLst/>
          </a:prstGeom>
          <a:noFill/>
        </p:spPr>
        <p:txBody>
          <a:bodyPr wrap="square" rtlCol="0">
            <a:spAutoFit/>
          </a:bodyPr>
          <a:lstStyle/>
          <a:p>
            <a:pPr algn="ctr"/>
            <a:r>
              <a:rPr lang="en-US" sz="5000" b="1" dirty="0">
                <a:solidFill>
                  <a:schemeClr val="bg1"/>
                </a:solidFill>
                <a:latin typeface="Arial"/>
                <a:cs typeface="Arial Unicode MS"/>
              </a:rPr>
              <a:t>The End / Finis</a:t>
            </a:r>
          </a:p>
          <a:p>
            <a:pPr algn="ctr"/>
            <a:r>
              <a:rPr lang="en-US" sz="5000" b="1" dirty="0">
                <a:solidFill>
                  <a:schemeClr val="bg1"/>
                </a:solidFill>
                <a:latin typeface="Arial"/>
                <a:cs typeface="Arial Unicode MS"/>
              </a:rPr>
              <a:t>Thank you / Merci</a:t>
            </a:r>
          </a:p>
        </p:txBody>
      </p:sp>
      <p:sp>
        <p:nvSpPr>
          <p:cNvPr id="7" name="TextBox 6">
            <a:extLst>
              <a:ext uri="{FF2B5EF4-FFF2-40B4-BE49-F238E27FC236}">
                <a16:creationId xmlns:a16="http://schemas.microsoft.com/office/drawing/2014/main" id="{C7A97F44-8FE4-52F0-9A5B-3213B8CF85E6}"/>
              </a:ext>
            </a:extLst>
          </p:cNvPr>
          <p:cNvSpPr txBox="1"/>
          <p:nvPr/>
        </p:nvSpPr>
        <p:spPr>
          <a:xfrm>
            <a:off x="5700889" y="6377666"/>
            <a:ext cx="3189111" cy="338554"/>
          </a:xfrm>
          <a:prstGeom prst="rect">
            <a:avLst/>
          </a:prstGeom>
          <a:noFill/>
        </p:spPr>
        <p:txBody>
          <a:bodyPr wrap="square" rtlCol="0">
            <a:spAutoFit/>
          </a:bodyPr>
          <a:lstStyle/>
          <a:p>
            <a:pPr algn="r"/>
            <a:r>
              <a:rPr lang="en-US" sz="1600" dirty="0">
                <a:solidFill>
                  <a:schemeClr val="bg1"/>
                </a:solidFill>
                <a:latin typeface="Arial"/>
                <a:cs typeface="Arial"/>
              </a:rPr>
              <a:t>Locke on Common Use</a:t>
            </a:r>
          </a:p>
        </p:txBody>
      </p:sp>
    </p:spTree>
    <p:extLst>
      <p:ext uri="{BB962C8B-B14F-4D97-AF65-F5344CB8AC3E}">
        <p14:creationId xmlns:p14="http://schemas.microsoft.com/office/powerpoint/2010/main" val="3516039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672"/>
            <a:ext cx="9144000" cy="6858000"/>
          </a:xfrm>
          <a:prstGeom prst="rect">
            <a:avLst/>
          </a:prstGeom>
        </p:spPr>
      </p:pic>
    </p:spTree>
    <p:extLst>
      <p:ext uri="{BB962C8B-B14F-4D97-AF65-F5344CB8AC3E}">
        <p14:creationId xmlns:p14="http://schemas.microsoft.com/office/powerpoint/2010/main" val="4287515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1833</TotalTime>
  <Words>2738</Words>
  <Application>Microsoft Office PowerPoint</Application>
  <PresentationFormat>On-screen Show (4:3)</PresentationFormat>
  <Paragraphs>151</Paragraphs>
  <Slides>25</Slides>
  <Notes>25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UWO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Jennifer Wilson</dc:creator>
  <cp:lastModifiedBy>Benjamin Hill</cp:lastModifiedBy>
  <cp:revision>36</cp:revision>
  <cp:lastPrinted>2012-01-12T15:01:17Z</cp:lastPrinted>
  <dcterms:created xsi:type="dcterms:W3CDTF">2011-12-23T15:22:14Z</dcterms:created>
  <dcterms:modified xsi:type="dcterms:W3CDTF">2025-05-15T13:27:47Z</dcterms:modified>
</cp:coreProperties>
</file>